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46.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slideLayouts/slideLayout44.xml" ContentType="application/vnd.openxmlformats-officedocument.presentationml.slideLayout+xml"/>
  <Override PartName="/ppt/slideLayouts/slideLayout53.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Layouts/slideLayout51.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Override PartName="/ppt/slideMasters/slideMaster5.xml" ContentType="application/vnd.openxmlformats-officedocument.presentationml.slideMaster+xml"/>
  <Override PartName="/ppt/slides/slide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 id="2147483840" r:id="rId2"/>
    <p:sldMasterId id="2147483854" r:id="rId3"/>
    <p:sldMasterId id="2147483866" r:id="rId4"/>
    <p:sldMasterId id="2147483878" r:id="rId5"/>
  </p:sldMasterIdLst>
  <p:notesMasterIdLst>
    <p:notesMasterId r:id="rId23"/>
  </p:notesMasterIdLst>
  <p:sldIdLst>
    <p:sldId id="256" r:id="rId6"/>
    <p:sldId id="257" r:id="rId7"/>
    <p:sldId id="258" r:id="rId8"/>
    <p:sldId id="259" r:id="rId9"/>
    <p:sldId id="260" r:id="rId10"/>
    <p:sldId id="261" r:id="rId11"/>
    <p:sldId id="279" r:id="rId12"/>
    <p:sldId id="273" r:id="rId13"/>
    <p:sldId id="272" r:id="rId14"/>
    <p:sldId id="266" r:id="rId15"/>
    <p:sldId id="267" r:id="rId16"/>
    <p:sldId id="281" r:id="rId17"/>
    <p:sldId id="274" r:id="rId18"/>
    <p:sldId id="275" r:id="rId19"/>
    <p:sldId id="276" r:id="rId20"/>
    <p:sldId id="277" r:id="rId21"/>
    <p:sldId id="278" r:id="rId22"/>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5959"/>
    <a:srgbClr val="DC4C12"/>
    <a:srgbClr val="003399"/>
    <a:srgbClr val="3399FF"/>
    <a:srgbClr val="F2900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1002" y="-2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5FB33F-E430-4F73-9B8C-CE49EAE30C14}" type="datetimeFigureOut">
              <a:rPr lang="zh-TW" altLang="en-US" smtClean="0"/>
              <a:pPr/>
              <a:t>2013/4/25</a:t>
            </a:fld>
            <a:endParaRPr lang="zh-TW"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467501-92DA-435D-9901-396FB1C7CC1E}"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2871">
              <a:defRPr/>
            </a:pPr>
            <a:r>
              <a:rPr lang="en-US" dirty="0" smtClean="0"/>
              <a:t>In total there are nine essential amino acids, but, BCAAs account for 35% of all the essential amino acids found within muscle protein.  They are needed for protein building and can be </a:t>
            </a:r>
            <a:r>
              <a:rPr lang="en-US" dirty="0" err="1" smtClean="0"/>
              <a:t>metabolised</a:t>
            </a:r>
            <a:r>
              <a:rPr lang="en-US" dirty="0" smtClean="0"/>
              <a:t> and used as an energy source during aerobic exercise.  BCAAs are present in all protein rich foods, but are found in the greatest amounts in red meat and dairy products.  Whey protein contains particularly high levels of BCAAs.</a:t>
            </a:r>
          </a:p>
          <a:p>
            <a:pPr defTabSz="932871">
              <a:defRPr/>
            </a:pPr>
            <a:endParaRPr lang="en-US" dirty="0" smtClean="0"/>
          </a:p>
          <a:p>
            <a:pPr defTabSz="932871">
              <a:defRPr/>
            </a:pPr>
            <a:r>
              <a:rPr lang="en-US" dirty="0" smtClean="0"/>
              <a:t>A reduction in the amount of muscle breakdown, improved preservation of muscle glycogen stores, improved immune health, and a possible improvement in endurance performance.  Therefore anyone who trains intensively, wants to recover more quickly from training, increase lean muscle size, reduce muscle soreness, and improve endurance performance may benefit from BCAAs.</a:t>
            </a:r>
            <a:br>
              <a:rPr lang="en-US" dirty="0" smtClean="0"/>
            </a:br>
            <a:r>
              <a:rPr lang="en-US" dirty="0" smtClean="0"/>
              <a:t/>
            </a:r>
            <a:br>
              <a:rPr lang="en-US" dirty="0" smtClean="0"/>
            </a:br>
            <a:r>
              <a:rPr lang="en-US" dirty="0" smtClean="0"/>
              <a:t>http://extremebiosciences.com/index.php/nutritional-ingredient-review/72-branch-chain-amino-acids-bcaas</a:t>
            </a:r>
          </a:p>
          <a:p>
            <a:pPr defTabSz="932871">
              <a:defRPr/>
            </a:pPr>
            <a:endParaRPr lang="en-US" dirty="0" smtClean="0"/>
          </a:p>
          <a:p>
            <a:r>
              <a:rPr lang="zh-TW" altLang="en-US" sz="2400" dirty="0" smtClean="0">
                <a:solidFill>
                  <a:srgbClr val="FF5050"/>
                </a:solidFill>
                <a:ea typeface="華康儷中黑" pitchFamily="49" charset="-120"/>
              </a:rPr>
              <a:t>碧容健</a:t>
            </a:r>
            <a:r>
              <a:rPr lang="en-US" sz="2400" baseline="30000" dirty="0" smtClean="0">
                <a:solidFill>
                  <a:srgbClr val="FF5050"/>
                </a:solidFill>
                <a:ea typeface="華康儷中黑" pitchFamily="49" charset="-120"/>
              </a:rPr>
              <a:t>®</a:t>
            </a:r>
            <a:r>
              <a:rPr lang="zh-TW" altLang="en-US" sz="2400" dirty="0" smtClean="0">
                <a:solidFill>
                  <a:srgbClr val="FF5050"/>
                </a:solidFill>
                <a:ea typeface="華康儷中黑" pitchFamily="49" charset="-120"/>
              </a:rPr>
              <a:t>松樹皮萃取物</a:t>
            </a:r>
            <a:endParaRPr lang="en-US" altLang="zh-TW" sz="2400" dirty="0" smtClean="0">
              <a:solidFill>
                <a:srgbClr val="FF5050"/>
              </a:solidFill>
              <a:ea typeface="華康儷中黑" pitchFamily="49" charset="-120"/>
            </a:endParaRPr>
          </a:p>
          <a:p>
            <a:pPr lvl="1"/>
            <a:r>
              <a:rPr lang="zh-TW" altLang="en-US" sz="2400" dirty="0" smtClean="0">
                <a:solidFill>
                  <a:schemeClr val="bg1"/>
                </a:solidFill>
                <a:ea typeface="華康儷中黑" pitchFamily="49" charset="-120"/>
              </a:rPr>
              <a:t>超強抗氧化能力</a:t>
            </a:r>
            <a:endParaRPr lang="en-US" altLang="zh-TW" sz="2400" dirty="0" smtClean="0">
              <a:solidFill>
                <a:schemeClr val="bg1"/>
              </a:solidFill>
              <a:ea typeface="華康儷中黑" pitchFamily="49" charset="-120"/>
            </a:endParaRPr>
          </a:p>
          <a:p>
            <a:pPr lvl="1"/>
            <a:r>
              <a:rPr lang="zh-TW" altLang="en-US" sz="2400" dirty="0" smtClean="0">
                <a:solidFill>
                  <a:schemeClr val="bg1"/>
                </a:solidFill>
                <a:ea typeface="華康儷中黑" pitchFamily="49" charset="-120"/>
              </a:rPr>
              <a:t>抗炎功效</a:t>
            </a:r>
            <a:endParaRPr lang="en-US" altLang="zh-TW" sz="2400" dirty="0" smtClean="0">
              <a:solidFill>
                <a:schemeClr val="bg1"/>
              </a:solidFill>
              <a:ea typeface="華康儷中黑" pitchFamily="49" charset="-120"/>
            </a:endParaRPr>
          </a:p>
          <a:p>
            <a:r>
              <a:rPr lang="zh-TW" altLang="en-US" sz="2400" dirty="0" smtClean="0">
                <a:solidFill>
                  <a:srgbClr val="FF5050"/>
                </a:solidFill>
                <a:ea typeface="華康儷中黑" pitchFamily="49" charset="-120"/>
              </a:rPr>
              <a:t>速溶支鏈氨基酸</a:t>
            </a:r>
            <a:endParaRPr lang="en-US" altLang="zh-TW" sz="2400" dirty="0" smtClean="0">
              <a:solidFill>
                <a:srgbClr val="FF5050"/>
              </a:solidFill>
              <a:ea typeface="華康儷中黑" pitchFamily="49" charset="-120"/>
            </a:endParaRPr>
          </a:p>
          <a:p>
            <a:pPr lvl="1"/>
            <a:r>
              <a:rPr lang="zh-TW" altLang="en-US" sz="2400" dirty="0" smtClean="0">
                <a:solidFill>
                  <a:schemeClr val="bg1"/>
                </a:solidFill>
                <a:ea typeface="華康儷中黑" pitchFamily="49" charset="-120"/>
              </a:rPr>
              <a:t>對肌肉成長、保留肌肉非常重要</a:t>
            </a:r>
            <a:endParaRPr lang="en-US" dirty="0" smtClean="0"/>
          </a:p>
          <a:p>
            <a:r>
              <a:rPr lang="zh-TW" altLang="en-US" sz="2200" dirty="0" smtClean="0">
                <a:solidFill>
                  <a:srgbClr val="FF5050"/>
                </a:solidFill>
                <a:ea typeface="華康儷中黑" pitchFamily="49" charset="-120"/>
              </a:rPr>
              <a:t>活性維他命</a:t>
            </a:r>
            <a:r>
              <a:rPr lang="en-US" sz="2200" dirty="0" smtClean="0">
                <a:solidFill>
                  <a:srgbClr val="FF5050"/>
                </a:solidFill>
                <a:ea typeface="華康儷中黑" pitchFamily="49" charset="-120"/>
              </a:rPr>
              <a:t>B</a:t>
            </a:r>
            <a:endParaRPr lang="en-US" altLang="zh-TW" sz="2200" dirty="0" smtClean="0">
              <a:solidFill>
                <a:srgbClr val="FF5050"/>
              </a:solidFill>
              <a:ea typeface="華康儷中黑" pitchFamily="49" charset="-120"/>
            </a:endParaRPr>
          </a:p>
          <a:p>
            <a:pPr lvl="1"/>
            <a:r>
              <a:rPr lang="zh-TW" altLang="en-US" sz="2200" dirty="0" smtClean="0">
                <a:solidFill>
                  <a:schemeClr val="bg1"/>
                </a:solidFill>
                <a:ea typeface="華康儷中黑" pitchFamily="49" charset="-120"/>
              </a:rPr>
              <a:t>提升能量</a:t>
            </a:r>
            <a:endParaRPr lang="en-US" altLang="zh-TW" sz="2200" dirty="0" smtClean="0">
              <a:solidFill>
                <a:schemeClr val="bg1"/>
              </a:solidFill>
              <a:ea typeface="華康儷中黑" pitchFamily="49" charset="-120"/>
            </a:endParaRPr>
          </a:p>
          <a:p>
            <a:pPr lvl="1"/>
            <a:r>
              <a:rPr lang="zh-TW" altLang="en-US" sz="2200" dirty="0" smtClean="0">
                <a:solidFill>
                  <a:schemeClr val="bg1"/>
                </a:solidFill>
                <a:ea typeface="華康儷中黑" pitchFamily="49" charset="-120"/>
              </a:rPr>
              <a:t>促進心血管健康</a:t>
            </a:r>
            <a:endParaRPr lang="en-US" altLang="zh-TW" sz="2200" dirty="0" smtClean="0">
              <a:solidFill>
                <a:schemeClr val="bg1"/>
              </a:solidFill>
              <a:ea typeface="華康儷中黑" pitchFamily="49" charset="-120"/>
            </a:endParaRPr>
          </a:p>
          <a:p>
            <a:r>
              <a:rPr lang="zh-TW" altLang="en-US" sz="2200" dirty="0" smtClean="0">
                <a:solidFill>
                  <a:srgbClr val="FF5050"/>
                </a:solidFill>
                <a:ea typeface="華康儷中黑" pitchFamily="49" charset="-120"/>
              </a:rPr>
              <a:t>維他命</a:t>
            </a:r>
            <a:r>
              <a:rPr lang="en-US" sz="2200" dirty="0" smtClean="0">
                <a:solidFill>
                  <a:srgbClr val="FF5050"/>
                </a:solidFill>
                <a:ea typeface="華康儷中黑" pitchFamily="49" charset="-120"/>
              </a:rPr>
              <a:t>C</a:t>
            </a:r>
          </a:p>
          <a:p>
            <a:pPr lvl="1"/>
            <a:r>
              <a:rPr lang="zh-TW" altLang="en-US" sz="2200" dirty="0" smtClean="0">
                <a:solidFill>
                  <a:schemeClr val="bg1"/>
                </a:solidFill>
                <a:ea typeface="華康儷中黑" pitchFamily="49" charset="-120"/>
              </a:rPr>
              <a:t>促進正常的膽固醇水平和血壓</a:t>
            </a:r>
            <a:endParaRPr lang="en-US" altLang="zh-TW" sz="2200" dirty="0" smtClean="0">
              <a:solidFill>
                <a:schemeClr val="bg1"/>
              </a:solidFill>
              <a:ea typeface="華康儷中黑" pitchFamily="49" charset="-120"/>
            </a:endParaRPr>
          </a:p>
          <a:p>
            <a:pPr lvl="1"/>
            <a:r>
              <a:rPr lang="zh-TW" altLang="en-US" sz="2200" dirty="0" smtClean="0">
                <a:solidFill>
                  <a:schemeClr val="bg1"/>
                </a:solidFill>
                <a:ea typeface="華康儷中黑" pitchFamily="49" charset="-120"/>
              </a:rPr>
              <a:t>促進免疫健康</a:t>
            </a:r>
            <a:endParaRPr lang="en-US" sz="2200" dirty="0" smtClean="0">
              <a:solidFill>
                <a:schemeClr val="bg1"/>
              </a:solidFill>
              <a:ea typeface="華康儷中黑" pitchFamily="49" charset="-120"/>
            </a:endParaRPr>
          </a:p>
          <a:p>
            <a:r>
              <a:rPr lang="zh-TW" altLang="en-US" sz="2400" dirty="0" smtClean="0">
                <a:solidFill>
                  <a:srgbClr val="FF5050"/>
                </a:solidFill>
                <a:ea typeface="華康儷中黑" pitchFamily="49" charset="-120"/>
              </a:rPr>
              <a:t>維他命</a:t>
            </a:r>
            <a:r>
              <a:rPr lang="en-US" sz="2400" dirty="0" smtClean="0">
                <a:solidFill>
                  <a:srgbClr val="FF5050"/>
                </a:solidFill>
                <a:ea typeface="華康儷中黑" pitchFamily="49" charset="-120"/>
              </a:rPr>
              <a:t>D3</a:t>
            </a:r>
          </a:p>
          <a:p>
            <a:pPr lvl="1"/>
            <a:r>
              <a:rPr lang="zh-TW" altLang="en-US" sz="2400" dirty="0" smtClean="0">
                <a:solidFill>
                  <a:schemeClr val="bg1"/>
                </a:solidFill>
                <a:ea typeface="華康儷中黑" pitchFamily="49" charset="-120"/>
              </a:rPr>
              <a:t>促進骨骼正常形成與生長</a:t>
            </a:r>
            <a:endParaRPr lang="en-US" sz="2400" dirty="0" smtClean="0">
              <a:solidFill>
                <a:schemeClr val="bg1"/>
              </a:solidFill>
              <a:ea typeface="華康儷中黑" pitchFamily="49" charset="-120"/>
            </a:endParaRPr>
          </a:p>
          <a:p>
            <a:pPr lvl="1"/>
            <a:r>
              <a:rPr lang="zh-TW" altLang="en-US" sz="2400" dirty="0" smtClean="0">
                <a:solidFill>
                  <a:schemeClr val="bg1"/>
                </a:solidFill>
                <a:ea typeface="華康儷中黑" pitchFamily="49" charset="-120"/>
              </a:rPr>
              <a:t>促進免疫健康</a:t>
            </a:r>
            <a:endParaRPr lang="en-US" altLang="zh-TW" sz="2400" dirty="0" smtClean="0">
              <a:solidFill>
                <a:schemeClr val="bg1"/>
              </a:solidFill>
              <a:ea typeface="華康儷中黑" pitchFamily="49" charset="-120"/>
            </a:endParaRPr>
          </a:p>
          <a:p>
            <a:endParaRPr lang="en-US" dirty="0"/>
          </a:p>
        </p:txBody>
      </p:sp>
      <p:sp>
        <p:nvSpPr>
          <p:cNvPr id="4" name="Slide Number Placeholder 3"/>
          <p:cNvSpPr>
            <a:spLocks noGrp="1"/>
          </p:cNvSpPr>
          <p:nvPr>
            <p:ph type="sldNum" sz="quarter" idx="10"/>
          </p:nvPr>
        </p:nvSpPr>
        <p:spPr/>
        <p:txBody>
          <a:bodyPr/>
          <a:lstStyle/>
          <a:p>
            <a:fld id="{169338DD-0423-4E9F-8ED4-58D4BF600F3A}" type="slidenum">
              <a:rPr lang="en-US">
                <a:solidFill>
                  <a:prstClr val="black"/>
                </a:solidFill>
              </a:rPr>
              <a:pPr/>
              <a:t>9</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2871">
              <a:defRPr/>
            </a:pPr>
            <a:r>
              <a:rPr lang="en-US" dirty="0" smtClean="0"/>
              <a:t>In total there are nine essential amino acids, but, BCAAs account for 35% of all the essential amino acids found within muscle protein.  They are needed for protein building and can be </a:t>
            </a:r>
            <a:r>
              <a:rPr lang="en-US" dirty="0" err="1" smtClean="0"/>
              <a:t>metabolised</a:t>
            </a:r>
            <a:r>
              <a:rPr lang="en-US" dirty="0" smtClean="0"/>
              <a:t> and used as an energy source during aerobic exercise.  BCAAs are present in all protein rich foods, but are found in the greatest amounts in red meat and dairy products.  Whey protein contains particularly high levels of BCAAs.</a:t>
            </a:r>
          </a:p>
          <a:p>
            <a:pPr defTabSz="932871">
              <a:defRPr/>
            </a:pPr>
            <a:endParaRPr lang="en-US" dirty="0" smtClean="0"/>
          </a:p>
          <a:p>
            <a:pPr defTabSz="932871">
              <a:defRPr/>
            </a:pPr>
            <a:r>
              <a:rPr lang="en-US" dirty="0" smtClean="0"/>
              <a:t>A reduction in the amount of muscle breakdown, improved preservation of muscle glycogen stores, improved immune health, and a possible improvement in endurance performance.  Therefore anyone who trains intensively, wants to recover more quickly from training, increase lean muscle size, reduce muscle soreness, and improve endurance performance may benefit from BCAAs.</a:t>
            </a:r>
            <a:br>
              <a:rPr lang="en-US" dirty="0" smtClean="0"/>
            </a:br>
            <a:r>
              <a:rPr lang="en-US" dirty="0" smtClean="0"/>
              <a:t/>
            </a:r>
            <a:br>
              <a:rPr lang="en-US" dirty="0" smtClean="0"/>
            </a:br>
            <a:r>
              <a:rPr lang="en-US" dirty="0" smtClean="0"/>
              <a:t>http://extremebiosciences.com/index.php/nutritional-ingredient-review/72-branch-chain-amino-acids-bcaas</a:t>
            </a:r>
          </a:p>
          <a:p>
            <a:pPr defTabSz="932871">
              <a:defRPr/>
            </a:pPr>
            <a:endParaRPr lang="en-US" dirty="0" smtClean="0"/>
          </a:p>
          <a:p>
            <a:r>
              <a:rPr lang="zh-TW" altLang="en-US" sz="2400" dirty="0" smtClean="0">
                <a:solidFill>
                  <a:srgbClr val="FF5050"/>
                </a:solidFill>
                <a:ea typeface="華康儷中黑" pitchFamily="49" charset="-120"/>
              </a:rPr>
              <a:t>碧容健</a:t>
            </a:r>
            <a:r>
              <a:rPr lang="en-US" sz="2400" baseline="30000" dirty="0" smtClean="0">
                <a:solidFill>
                  <a:srgbClr val="FF5050"/>
                </a:solidFill>
                <a:ea typeface="華康儷中黑" pitchFamily="49" charset="-120"/>
              </a:rPr>
              <a:t>®</a:t>
            </a:r>
            <a:r>
              <a:rPr lang="zh-TW" altLang="en-US" sz="2400" dirty="0" smtClean="0">
                <a:solidFill>
                  <a:srgbClr val="FF5050"/>
                </a:solidFill>
                <a:ea typeface="華康儷中黑" pitchFamily="49" charset="-120"/>
              </a:rPr>
              <a:t>松樹皮萃取物</a:t>
            </a:r>
            <a:endParaRPr lang="en-US" altLang="zh-TW" sz="2400" dirty="0" smtClean="0">
              <a:solidFill>
                <a:srgbClr val="FF5050"/>
              </a:solidFill>
              <a:ea typeface="華康儷中黑" pitchFamily="49" charset="-120"/>
            </a:endParaRPr>
          </a:p>
          <a:p>
            <a:pPr lvl="1"/>
            <a:r>
              <a:rPr lang="zh-TW" altLang="en-US" sz="2400" dirty="0" smtClean="0">
                <a:solidFill>
                  <a:schemeClr val="bg1"/>
                </a:solidFill>
                <a:ea typeface="華康儷中黑" pitchFamily="49" charset="-120"/>
              </a:rPr>
              <a:t>超強抗氧化能力</a:t>
            </a:r>
            <a:endParaRPr lang="en-US" altLang="zh-TW" sz="2400" dirty="0" smtClean="0">
              <a:solidFill>
                <a:schemeClr val="bg1"/>
              </a:solidFill>
              <a:ea typeface="華康儷中黑" pitchFamily="49" charset="-120"/>
            </a:endParaRPr>
          </a:p>
          <a:p>
            <a:pPr lvl="1"/>
            <a:r>
              <a:rPr lang="zh-TW" altLang="en-US" sz="2400" dirty="0" smtClean="0">
                <a:solidFill>
                  <a:schemeClr val="bg1"/>
                </a:solidFill>
                <a:ea typeface="華康儷中黑" pitchFamily="49" charset="-120"/>
              </a:rPr>
              <a:t>抗炎功效</a:t>
            </a:r>
            <a:endParaRPr lang="en-US" altLang="zh-TW" sz="2400" dirty="0" smtClean="0">
              <a:solidFill>
                <a:schemeClr val="bg1"/>
              </a:solidFill>
              <a:ea typeface="華康儷中黑" pitchFamily="49" charset="-120"/>
            </a:endParaRPr>
          </a:p>
          <a:p>
            <a:r>
              <a:rPr lang="zh-TW" altLang="en-US" sz="2400" dirty="0" smtClean="0">
                <a:solidFill>
                  <a:srgbClr val="FF5050"/>
                </a:solidFill>
                <a:ea typeface="華康儷中黑" pitchFamily="49" charset="-120"/>
              </a:rPr>
              <a:t>速溶支鏈氨基酸</a:t>
            </a:r>
            <a:endParaRPr lang="en-US" altLang="zh-TW" sz="2400" dirty="0" smtClean="0">
              <a:solidFill>
                <a:srgbClr val="FF5050"/>
              </a:solidFill>
              <a:ea typeface="華康儷中黑" pitchFamily="49" charset="-120"/>
            </a:endParaRPr>
          </a:p>
          <a:p>
            <a:pPr lvl="1"/>
            <a:r>
              <a:rPr lang="zh-TW" altLang="en-US" sz="2400" dirty="0" smtClean="0">
                <a:solidFill>
                  <a:schemeClr val="bg1"/>
                </a:solidFill>
                <a:ea typeface="華康儷中黑" pitchFamily="49" charset="-120"/>
              </a:rPr>
              <a:t>對肌肉成長、保留肌肉非常重要</a:t>
            </a:r>
            <a:endParaRPr lang="en-US" dirty="0" smtClean="0"/>
          </a:p>
          <a:p>
            <a:r>
              <a:rPr lang="zh-TW" altLang="en-US" sz="2200" dirty="0" smtClean="0">
                <a:solidFill>
                  <a:srgbClr val="FF5050"/>
                </a:solidFill>
                <a:ea typeface="華康儷中黑" pitchFamily="49" charset="-120"/>
              </a:rPr>
              <a:t>活性維他命</a:t>
            </a:r>
            <a:r>
              <a:rPr lang="en-US" sz="2200" dirty="0" smtClean="0">
                <a:solidFill>
                  <a:srgbClr val="FF5050"/>
                </a:solidFill>
                <a:ea typeface="華康儷中黑" pitchFamily="49" charset="-120"/>
              </a:rPr>
              <a:t>B</a:t>
            </a:r>
            <a:endParaRPr lang="en-US" altLang="zh-TW" sz="2200" dirty="0" smtClean="0">
              <a:solidFill>
                <a:srgbClr val="FF5050"/>
              </a:solidFill>
              <a:ea typeface="華康儷中黑" pitchFamily="49" charset="-120"/>
            </a:endParaRPr>
          </a:p>
          <a:p>
            <a:pPr lvl="1"/>
            <a:r>
              <a:rPr lang="zh-TW" altLang="en-US" sz="2200" dirty="0" smtClean="0">
                <a:solidFill>
                  <a:schemeClr val="bg1"/>
                </a:solidFill>
                <a:ea typeface="華康儷中黑" pitchFamily="49" charset="-120"/>
              </a:rPr>
              <a:t>提升能量</a:t>
            </a:r>
            <a:endParaRPr lang="en-US" altLang="zh-TW" sz="2200" dirty="0" smtClean="0">
              <a:solidFill>
                <a:schemeClr val="bg1"/>
              </a:solidFill>
              <a:ea typeface="華康儷中黑" pitchFamily="49" charset="-120"/>
            </a:endParaRPr>
          </a:p>
          <a:p>
            <a:pPr lvl="1"/>
            <a:r>
              <a:rPr lang="zh-TW" altLang="en-US" sz="2200" dirty="0" smtClean="0">
                <a:solidFill>
                  <a:schemeClr val="bg1"/>
                </a:solidFill>
                <a:ea typeface="華康儷中黑" pitchFamily="49" charset="-120"/>
              </a:rPr>
              <a:t>促進心血管健康</a:t>
            </a:r>
            <a:endParaRPr lang="en-US" altLang="zh-TW" sz="2200" dirty="0" smtClean="0">
              <a:solidFill>
                <a:schemeClr val="bg1"/>
              </a:solidFill>
              <a:ea typeface="華康儷中黑" pitchFamily="49" charset="-120"/>
            </a:endParaRPr>
          </a:p>
          <a:p>
            <a:r>
              <a:rPr lang="zh-TW" altLang="en-US" sz="2200" dirty="0" smtClean="0">
                <a:solidFill>
                  <a:srgbClr val="FF5050"/>
                </a:solidFill>
                <a:ea typeface="華康儷中黑" pitchFamily="49" charset="-120"/>
              </a:rPr>
              <a:t>維他命</a:t>
            </a:r>
            <a:r>
              <a:rPr lang="en-US" sz="2200" dirty="0" smtClean="0">
                <a:solidFill>
                  <a:srgbClr val="FF5050"/>
                </a:solidFill>
                <a:ea typeface="華康儷中黑" pitchFamily="49" charset="-120"/>
              </a:rPr>
              <a:t>C</a:t>
            </a:r>
          </a:p>
          <a:p>
            <a:pPr lvl="1"/>
            <a:r>
              <a:rPr lang="zh-TW" altLang="en-US" sz="2200" dirty="0" smtClean="0">
                <a:solidFill>
                  <a:schemeClr val="bg1"/>
                </a:solidFill>
                <a:ea typeface="華康儷中黑" pitchFamily="49" charset="-120"/>
              </a:rPr>
              <a:t>促進正常的膽固醇水平和血壓</a:t>
            </a:r>
            <a:endParaRPr lang="en-US" altLang="zh-TW" sz="2200" dirty="0" smtClean="0">
              <a:solidFill>
                <a:schemeClr val="bg1"/>
              </a:solidFill>
              <a:ea typeface="華康儷中黑" pitchFamily="49" charset="-120"/>
            </a:endParaRPr>
          </a:p>
          <a:p>
            <a:pPr lvl="1"/>
            <a:r>
              <a:rPr lang="zh-TW" altLang="en-US" sz="2200" dirty="0" smtClean="0">
                <a:solidFill>
                  <a:schemeClr val="bg1"/>
                </a:solidFill>
                <a:ea typeface="華康儷中黑" pitchFamily="49" charset="-120"/>
              </a:rPr>
              <a:t>促進免疫健康</a:t>
            </a:r>
            <a:endParaRPr lang="en-US" sz="2200" dirty="0" smtClean="0">
              <a:solidFill>
                <a:schemeClr val="bg1"/>
              </a:solidFill>
              <a:ea typeface="華康儷中黑" pitchFamily="49" charset="-120"/>
            </a:endParaRPr>
          </a:p>
          <a:p>
            <a:r>
              <a:rPr lang="zh-TW" altLang="en-US" sz="2400" dirty="0" smtClean="0">
                <a:solidFill>
                  <a:srgbClr val="FF5050"/>
                </a:solidFill>
                <a:ea typeface="華康儷中黑" pitchFamily="49" charset="-120"/>
              </a:rPr>
              <a:t>維他命</a:t>
            </a:r>
            <a:r>
              <a:rPr lang="en-US" sz="2400" dirty="0" smtClean="0">
                <a:solidFill>
                  <a:srgbClr val="FF5050"/>
                </a:solidFill>
                <a:ea typeface="華康儷中黑" pitchFamily="49" charset="-120"/>
              </a:rPr>
              <a:t>D3</a:t>
            </a:r>
          </a:p>
          <a:p>
            <a:pPr lvl="1"/>
            <a:r>
              <a:rPr lang="zh-TW" altLang="en-US" sz="2400" dirty="0" smtClean="0">
                <a:solidFill>
                  <a:schemeClr val="bg1"/>
                </a:solidFill>
                <a:ea typeface="華康儷中黑" pitchFamily="49" charset="-120"/>
              </a:rPr>
              <a:t>促進骨骼正常形成與生長</a:t>
            </a:r>
            <a:endParaRPr lang="en-US" sz="2400" dirty="0" smtClean="0">
              <a:solidFill>
                <a:schemeClr val="bg1"/>
              </a:solidFill>
              <a:ea typeface="華康儷中黑" pitchFamily="49" charset="-120"/>
            </a:endParaRPr>
          </a:p>
          <a:p>
            <a:pPr lvl="1"/>
            <a:r>
              <a:rPr lang="zh-TW" altLang="en-US" sz="2400" dirty="0" smtClean="0">
                <a:solidFill>
                  <a:schemeClr val="bg1"/>
                </a:solidFill>
                <a:ea typeface="華康儷中黑" pitchFamily="49" charset="-120"/>
              </a:rPr>
              <a:t>促進免疫健康</a:t>
            </a:r>
            <a:endParaRPr lang="en-US" altLang="zh-TW" sz="2400" dirty="0" smtClean="0">
              <a:solidFill>
                <a:schemeClr val="bg1"/>
              </a:solidFill>
              <a:ea typeface="華康儷中黑" pitchFamily="49" charset="-120"/>
            </a:endParaRPr>
          </a:p>
          <a:p>
            <a:endParaRPr lang="en-US" dirty="0"/>
          </a:p>
        </p:txBody>
      </p:sp>
      <p:sp>
        <p:nvSpPr>
          <p:cNvPr id="4" name="Slide Number Placeholder 3"/>
          <p:cNvSpPr>
            <a:spLocks noGrp="1"/>
          </p:cNvSpPr>
          <p:nvPr>
            <p:ph type="sldNum" sz="quarter" idx="10"/>
          </p:nvPr>
        </p:nvSpPr>
        <p:spPr/>
        <p:txBody>
          <a:bodyPr/>
          <a:lstStyle/>
          <a:p>
            <a:fld id="{169338DD-0423-4E9F-8ED4-58D4BF600F3A}" type="slidenum">
              <a:rPr lang="en-US" smtClean="0">
                <a:solidFill>
                  <a:prstClr val="black"/>
                </a:solidFill>
              </a:rPr>
              <a:pPr/>
              <a:t>10</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ltLang="zh-TW"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ltLang="zh-TW" smtClean="0"/>
              <a:t>Click to edit Master subtitle style</a:t>
            </a:r>
            <a:endParaRPr kumimoji="0" lang="en-US"/>
          </a:p>
        </p:txBody>
      </p:sp>
      <p:sp>
        <p:nvSpPr>
          <p:cNvPr id="30" name="Date Placeholder 29"/>
          <p:cNvSpPr>
            <a:spLocks noGrp="1"/>
          </p:cNvSpPr>
          <p:nvPr>
            <p:ph type="dt" sz="half" idx="10"/>
          </p:nvPr>
        </p:nvSpPr>
        <p:spPr/>
        <p:txBody>
          <a:bodyPr/>
          <a:lstStyle/>
          <a:p>
            <a:fld id="{E1C36498-4A2B-4884-9EAD-7F6D09022C62}" type="datetimeFigureOut">
              <a:rPr lang="zh-TW" altLang="en-US" smtClean="0"/>
              <a:pPr/>
              <a:t>2013/4/25</a:t>
            </a:fld>
            <a:endParaRPr lang="zh-TW" altLang="en-US"/>
          </a:p>
        </p:txBody>
      </p:sp>
      <p:sp>
        <p:nvSpPr>
          <p:cNvPr id="19" name="Footer Placeholder 18"/>
          <p:cNvSpPr>
            <a:spLocks noGrp="1"/>
          </p:cNvSpPr>
          <p:nvPr>
            <p:ph type="ftr" sz="quarter" idx="11"/>
          </p:nvPr>
        </p:nvSpPr>
        <p:spPr/>
        <p:txBody>
          <a:bodyPr/>
          <a:lstStyle/>
          <a:p>
            <a:endParaRPr lang="zh-TW" altLang="en-US"/>
          </a:p>
        </p:txBody>
      </p:sp>
      <p:sp>
        <p:nvSpPr>
          <p:cNvPr id="27" name="Slide Number Placeholder 26"/>
          <p:cNvSpPr>
            <a:spLocks noGrp="1"/>
          </p:cNvSpPr>
          <p:nvPr>
            <p:ph type="sldNum" sz="quarter" idx="12"/>
          </p:nvPr>
        </p:nvSpPr>
        <p:spPr/>
        <p:txBody>
          <a:bodyPr/>
          <a:lstStyle/>
          <a:p>
            <a:fld id="{13F3FEAA-85D6-461F-9B6F-D2C37FBA0C26}" type="slidenum">
              <a:rPr lang="zh-TW" altLang="en-US" smtClean="0"/>
              <a:pPr/>
              <a:t>‹#›</a:t>
            </a:fld>
            <a:endParaRPr lang="zh-TW"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ltLang="zh-TW"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4" name="Date Placeholder 3"/>
          <p:cNvSpPr>
            <a:spLocks noGrp="1"/>
          </p:cNvSpPr>
          <p:nvPr>
            <p:ph type="dt" sz="half" idx="10"/>
          </p:nvPr>
        </p:nvSpPr>
        <p:spPr/>
        <p:txBody>
          <a:bodyPr/>
          <a:lstStyle/>
          <a:p>
            <a:fld id="{E1C36498-4A2B-4884-9EAD-7F6D09022C62}" type="datetimeFigureOut">
              <a:rPr lang="zh-TW" altLang="en-US" smtClean="0"/>
              <a:pPr/>
              <a:t>2013/4/25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3F3FEAA-85D6-461F-9B6F-D2C37FBA0C26}"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ltLang="zh-TW"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4" name="Date Placeholder 3"/>
          <p:cNvSpPr>
            <a:spLocks noGrp="1"/>
          </p:cNvSpPr>
          <p:nvPr>
            <p:ph type="dt" sz="half" idx="10"/>
          </p:nvPr>
        </p:nvSpPr>
        <p:spPr/>
        <p:txBody>
          <a:bodyPr/>
          <a:lstStyle/>
          <a:p>
            <a:fld id="{E1C36498-4A2B-4884-9EAD-7F6D09022C62}" type="datetimeFigureOut">
              <a:rPr lang="zh-TW" altLang="en-US" smtClean="0"/>
              <a:pPr/>
              <a:t>2013/4/25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3F3FEAA-85D6-461F-9B6F-D2C37FBA0C26}" type="slidenum">
              <a:rPr lang="zh-TW" altLang="en-US" smtClean="0"/>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4338" name="Picture 2" descr="http://us.123rf.com/400wm/400/400/pkdinkar/pkdinkar1112/pkdinkar111200051/11820089-the-concept-of-human-thinking-abstract-science-background-with-brain.jpg"/>
          <p:cNvPicPr>
            <a:picLocks noChangeAspect="1" noChangeArrowheads="1"/>
          </p:cNvPicPr>
          <p:nvPr userDrawn="1"/>
        </p:nvPicPr>
        <p:blipFill>
          <a:blip r:embed="rId2" cstate="print"/>
          <a:srcRect/>
          <a:stretch>
            <a:fillRect/>
          </a:stretch>
        </p:blipFill>
        <p:spPr bwMode="auto">
          <a:xfrm>
            <a:off x="0" y="0"/>
            <a:ext cx="9149267" cy="6858000"/>
          </a:xfrm>
          <a:prstGeom prst="rect">
            <a:avLst/>
          </a:prstGeom>
          <a:noFill/>
        </p:spPr>
      </p:pic>
      <p:pic>
        <p:nvPicPr>
          <p:cNvPr id="8" name="Picture 2" descr="http://us.123rf.com/400wm/400/400/pkdinkar/pkdinkar1112/pkdinkar111200051/11820089-the-concept-of-human-thinking-abstract-science-background-with-brain.jpg"/>
          <p:cNvPicPr>
            <a:picLocks noChangeAspect="1" noChangeArrowheads="1"/>
          </p:cNvPicPr>
          <p:nvPr userDrawn="1"/>
        </p:nvPicPr>
        <p:blipFill>
          <a:blip r:embed="rId2" cstate="print">
            <a:lum bright="70000" contrast="-70000"/>
          </a:blip>
          <a:srcRect t="20000" b="15556"/>
          <a:stretch>
            <a:fillRect/>
          </a:stretch>
        </p:blipFill>
        <p:spPr bwMode="auto">
          <a:xfrm>
            <a:off x="0" y="1371600"/>
            <a:ext cx="9149267" cy="4419600"/>
          </a:xfrm>
          <a:prstGeom prst="rect">
            <a:avLst/>
          </a:prstGeom>
          <a:noFill/>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E3DB84-C2C9-4CFC-B0A6-CA32FBE50BD2}" type="datetimeFigureOut">
              <a:rPr lang="en-US" smtClean="0">
                <a:solidFill>
                  <a:prstClr val="black">
                    <a:tint val="75000"/>
                  </a:prstClr>
                </a:solidFill>
              </a:rPr>
              <a:pPr/>
              <a:t>4/25/2013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9E8878-850E-4599-AE87-610696FE6C81}" type="slidenum">
              <a:rPr lang="en-US" smtClean="0">
                <a:solidFill>
                  <a:prstClr val="black">
                    <a:tint val="75000"/>
                  </a:prstClr>
                </a:solidFill>
              </a:rPr>
              <a:pPr/>
              <a:t>‹#›</a:t>
            </a:fld>
            <a:endParaRPr lang="en-US">
              <a:solidFill>
                <a:prstClr val="black">
                  <a:tint val="75000"/>
                </a:prstClr>
              </a:solidFill>
            </a:endParaRPr>
          </a:p>
        </p:txBody>
      </p:sp>
      <p:pic>
        <p:nvPicPr>
          <p:cNvPr id="9" name="Picture 2"/>
          <p:cNvPicPr>
            <a:picLocks noChangeAspect="1" noChangeArrowheads="1"/>
          </p:cNvPicPr>
          <p:nvPr userDrawn="1"/>
        </p:nvPicPr>
        <p:blipFill>
          <a:blip r:embed="rId3" cstate="print"/>
          <a:srcRect/>
          <a:stretch>
            <a:fillRect/>
          </a:stretch>
        </p:blipFill>
        <p:spPr bwMode="auto">
          <a:xfrm>
            <a:off x="228600" y="5334000"/>
            <a:ext cx="1600201" cy="337694"/>
          </a:xfrm>
          <a:prstGeom prst="rect">
            <a:avLst/>
          </a:prstGeom>
          <a:noFill/>
          <a:ln w="9525">
            <a:noFill/>
            <a:miter lim="800000"/>
            <a:headEnd/>
            <a:tailEnd/>
          </a:ln>
          <a:effectLst/>
        </p:spPr>
      </p:pic>
      <p:pic>
        <p:nvPicPr>
          <p:cNvPr id="1026" name="Picture 2" descr="O:\Product_SC\Communications\Graphics\Company Logo\HK Shop.com_Logos\MarketHongKong&amp;Shop.com_StackedLogo.png"/>
          <p:cNvPicPr>
            <a:picLocks noChangeAspect="1" noChangeArrowheads="1"/>
          </p:cNvPicPr>
          <p:nvPr userDrawn="1"/>
        </p:nvPicPr>
        <p:blipFill>
          <a:blip r:embed="rId4" cstate="print"/>
          <a:srcRect/>
          <a:stretch>
            <a:fillRect/>
          </a:stretch>
        </p:blipFill>
        <p:spPr bwMode="auto">
          <a:xfrm>
            <a:off x="-3581400" y="2362200"/>
            <a:ext cx="3200400" cy="1000125"/>
          </a:xfrm>
          <a:prstGeom prst="rect">
            <a:avLst/>
          </a:prstGeom>
          <a:noFill/>
        </p:spPr>
      </p:pic>
      <p:pic>
        <p:nvPicPr>
          <p:cNvPr id="1027" name="Picture 3" descr="O:\Product_SC\Communications\Graphics\Company Logo\HK Shop.com_Logos\MarketHongKong&amp;Shop.com_FullLogo.png"/>
          <p:cNvPicPr>
            <a:picLocks noChangeAspect="1" noChangeArrowheads="1"/>
          </p:cNvPicPr>
          <p:nvPr userDrawn="1"/>
        </p:nvPicPr>
        <p:blipFill>
          <a:blip r:embed="rId5" cstate="print"/>
          <a:srcRect/>
          <a:stretch>
            <a:fillRect/>
          </a:stretch>
        </p:blipFill>
        <p:spPr bwMode="auto">
          <a:xfrm>
            <a:off x="-812800" y="-730249"/>
            <a:ext cx="3657600" cy="645459"/>
          </a:xfrm>
          <a:prstGeom prst="rect">
            <a:avLst/>
          </a:prstGeom>
          <a:noFill/>
        </p:spPr>
      </p:pic>
      <p:sp>
        <p:nvSpPr>
          <p:cNvPr id="16" name="Rectangle 15"/>
          <p:cNvSpPr/>
          <p:nvPr userDrawn="1"/>
        </p:nvSpPr>
        <p:spPr>
          <a:xfrm>
            <a:off x="5257800" y="5410200"/>
            <a:ext cx="3810000" cy="246221"/>
          </a:xfrm>
          <a:prstGeom prst="rect">
            <a:avLst/>
          </a:prstGeom>
        </p:spPr>
        <p:txBody>
          <a:bodyPr wrap="square">
            <a:spAutoFit/>
          </a:bodyPr>
          <a:lstStyle/>
          <a:p>
            <a:pPr algn="r"/>
            <a:r>
              <a:rPr lang="en-US" sz="1000" dirty="0">
                <a:solidFill>
                  <a:prstClr val="black"/>
                </a:solidFill>
              </a:rPr>
              <a:t>Copyright©2012 MHK. </a:t>
            </a:r>
            <a:r>
              <a:rPr lang="en-US" sz="1000" b="1" dirty="0">
                <a:solidFill>
                  <a:prstClr val="black"/>
                </a:solidFill>
              </a:rPr>
              <a:t>All</a:t>
            </a:r>
            <a:r>
              <a:rPr lang="en-US" sz="1000" dirty="0">
                <a:solidFill>
                  <a:prstClr val="black"/>
                </a:solidFill>
              </a:rPr>
              <a:t> </a:t>
            </a:r>
            <a:r>
              <a:rPr lang="en-US" sz="1000" b="1" dirty="0">
                <a:solidFill>
                  <a:prstClr val="black"/>
                </a:solidFill>
              </a:rPr>
              <a:t>Right</a:t>
            </a:r>
            <a:r>
              <a:rPr lang="en-US" sz="1000" dirty="0">
                <a:solidFill>
                  <a:prstClr val="black"/>
                </a:solidFill>
              </a:rPr>
              <a:t> </a:t>
            </a:r>
            <a:r>
              <a:rPr lang="en-US" sz="1000" b="1" dirty="0">
                <a:solidFill>
                  <a:prstClr val="black"/>
                </a:solidFill>
              </a:rPr>
              <a:t>Reserved</a:t>
            </a:r>
            <a:r>
              <a:rPr lang="en-US" sz="1000" dirty="0">
                <a:solidFill>
                  <a:prstClr val="black"/>
                </a:solidFill>
              </a:rPr>
              <a:t>. </a:t>
            </a:r>
            <a:r>
              <a:rPr lang="zh-TW" altLang="en-US" sz="1000" dirty="0">
                <a:solidFill>
                  <a:prstClr val="black"/>
                </a:solidFill>
              </a:rPr>
              <a:t>版權所有，不得轉載。</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5" name="Picture 2" descr="http://us.123rf.com/400wm/400/400/pkdinkar/pkdinkar1112/pkdinkar111200051/11820089-the-concept-of-human-thinking-abstract-science-background-with-brain.jpg"/>
          <p:cNvPicPr>
            <a:picLocks noChangeAspect="1" noChangeArrowheads="1"/>
          </p:cNvPicPr>
          <p:nvPr userDrawn="1"/>
        </p:nvPicPr>
        <p:blipFill>
          <a:blip r:embed="rId2" cstate="print"/>
          <a:srcRect/>
          <a:stretch>
            <a:fillRect/>
          </a:stretch>
        </p:blipFill>
        <p:spPr bwMode="auto">
          <a:xfrm>
            <a:off x="0" y="0"/>
            <a:ext cx="9149267" cy="6858000"/>
          </a:xfrm>
          <a:prstGeom prst="rect">
            <a:avLst/>
          </a:prstGeom>
          <a:noFill/>
        </p:spPr>
      </p:pic>
      <p:pic>
        <p:nvPicPr>
          <p:cNvPr id="16" name="Picture 2" descr="http://us.123rf.com/400wm/400/400/pkdinkar/pkdinkar1112/pkdinkar111200051/11820089-the-concept-of-human-thinking-abstract-science-background-with-brain.jpg"/>
          <p:cNvPicPr>
            <a:picLocks noChangeAspect="1" noChangeArrowheads="1"/>
          </p:cNvPicPr>
          <p:nvPr userDrawn="1"/>
        </p:nvPicPr>
        <p:blipFill>
          <a:blip r:embed="rId2" cstate="print">
            <a:lum bright="70000" contrast="-70000"/>
          </a:blip>
          <a:srcRect t="21111" b="1"/>
          <a:stretch>
            <a:fillRect/>
          </a:stretch>
        </p:blipFill>
        <p:spPr bwMode="auto">
          <a:xfrm>
            <a:off x="0" y="1447800"/>
            <a:ext cx="9149267" cy="5410200"/>
          </a:xfrm>
          <a:prstGeom prst="rect">
            <a:avLst/>
          </a:prstGeom>
          <a:noFill/>
        </p:spPr>
      </p:pic>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11" name="Rectangle 10"/>
          <p:cNvSpPr/>
          <p:nvPr userDrawn="1"/>
        </p:nvSpPr>
        <p:spPr>
          <a:xfrm>
            <a:off x="0" y="1447800"/>
            <a:ext cx="91440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6E3DB84-C2C9-4CFC-B0A6-CA32FBE50BD2}" type="datetimeFigureOut">
              <a:rPr lang="en-US" smtClean="0">
                <a:solidFill>
                  <a:prstClr val="black">
                    <a:tint val="75000"/>
                  </a:prstClr>
                </a:solidFill>
              </a:rPr>
              <a:pPr/>
              <a:t>4/25/2013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9E8878-850E-4599-AE87-610696FE6C81}" type="slidenum">
              <a:rPr lang="en-US" smtClean="0">
                <a:solidFill>
                  <a:prstClr val="black">
                    <a:tint val="75000"/>
                  </a:prstClr>
                </a:solidFill>
              </a:rPr>
              <a:pPr/>
              <a:t>‹#›</a:t>
            </a:fld>
            <a:endParaRPr lang="en-US">
              <a:solidFill>
                <a:prstClr val="black">
                  <a:tint val="75000"/>
                </a:prstClr>
              </a:solidFill>
            </a:endParaRPr>
          </a:p>
        </p:txBody>
      </p:sp>
      <p:sp>
        <p:nvSpPr>
          <p:cNvPr id="14" name="Rectangle 13"/>
          <p:cNvSpPr/>
          <p:nvPr userDrawn="1"/>
        </p:nvSpPr>
        <p:spPr>
          <a:xfrm>
            <a:off x="5181600" y="6477000"/>
            <a:ext cx="3886200" cy="246221"/>
          </a:xfrm>
          <a:prstGeom prst="rect">
            <a:avLst/>
          </a:prstGeom>
        </p:spPr>
        <p:txBody>
          <a:bodyPr wrap="square">
            <a:spAutoFit/>
          </a:bodyPr>
          <a:lstStyle/>
          <a:p>
            <a:pPr algn="r"/>
            <a:r>
              <a:rPr lang="en-US" sz="1000" dirty="0">
                <a:solidFill>
                  <a:prstClr val="black"/>
                </a:solidFill>
              </a:rPr>
              <a:t>Copyright©2012 MHK. </a:t>
            </a:r>
            <a:r>
              <a:rPr lang="en-US" sz="1000" b="1" dirty="0">
                <a:solidFill>
                  <a:prstClr val="black"/>
                </a:solidFill>
              </a:rPr>
              <a:t>All</a:t>
            </a:r>
            <a:r>
              <a:rPr lang="en-US" sz="1000" dirty="0">
                <a:solidFill>
                  <a:prstClr val="black"/>
                </a:solidFill>
              </a:rPr>
              <a:t> </a:t>
            </a:r>
            <a:r>
              <a:rPr lang="en-US" sz="1000" b="1" dirty="0">
                <a:solidFill>
                  <a:prstClr val="black"/>
                </a:solidFill>
              </a:rPr>
              <a:t>Right</a:t>
            </a:r>
            <a:r>
              <a:rPr lang="en-US" sz="1000" dirty="0">
                <a:solidFill>
                  <a:prstClr val="black"/>
                </a:solidFill>
              </a:rPr>
              <a:t> </a:t>
            </a:r>
            <a:r>
              <a:rPr lang="en-US" sz="1000" b="1" dirty="0">
                <a:solidFill>
                  <a:prstClr val="black"/>
                </a:solidFill>
              </a:rPr>
              <a:t>Reserved</a:t>
            </a:r>
            <a:r>
              <a:rPr lang="en-US" sz="1000" dirty="0">
                <a:solidFill>
                  <a:prstClr val="black"/>
                </a:solidFill>
              </a:rPr>
              <a:t>. </a:t>
            </a:r>
            <a:r>
              <a:rPr lang="zh-TW" altLang="en-US" sz="1000" dirty="0">
                <a:solidFill>
                  <a:prstClr val="black"/>
                </a:solidFill>
              </a:rPr>
              <a:t>版權所有，不得轉載。</a:t>
            </a:r>
          </a:p>
        </p:txBody>
      </p:sp>
      <p:pic>
        <p:nvPicPr>
          <p:cNvPr id="18" name="Picture 2"/>
          <p:cNvPicPr>
            <a:picLocks noChangeAspect="1" noChangeArrowheads="1"/>
          </p:cNvPicPr>
          <p:nvPr userDrawn="1"/>
        </p:nvPicPr>
        <p:blipFill>
          <a:blip r:embed="rId3" cstate="print"/>
          <a:srcRect/>
          <a:stretch>
            <a:fillRect/>
          </a:stretch>
        </p:blipFill>
        <p:spPr bwMode="auto">
          <a:xfrm>
            <a:off x="228600" y="6477000"/>
            <a:ext cx="1143001" cy="241210"/>
          </a:xfrm>
          <a:prstGeom prst="rect">
            <a:avLst/>
          </a:prstGeom>
          <a:noFill/>
          <a:ln w="9525">
            <a:noFill/>
            <a:miter lim="800000"/>
            <a:headEnd/>
            <a:tailEnd/>
          </a:ln>
          <a:effec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ltLang="zh-TW"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4" name="Date Placeholder 3"/>
          <p:cNvSpPr>
            <a:spLocks noGrp="1"/>
          </p:cNvSpPr>
          <p:nvPr>
            <p:ph type="dt" sz="half" idx="10"/>
          </p:nvPr>
        </p:nvSpPr>
        <p:spPr/>
        <p:txBody>
          <a:bodyPr/>
          <a:lstStyle/>
          <a:p>
            <a:fld id="{E1C36498-4A2B-4884-9EAD-7F6D09022C62}" type="datetimeFigureOut">
              <a:rPr lang="zh-TW" altLang="en-US" smtClean="0"/>
              <a:pPr/>
              <a:t>2013/4/25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3F3FEAA-85D6-461F-9B6F-D2C37FBA0C26}" type="slidenum">
              <a:rPr lang="zh-TW" altLang="en-US" smtClean="0"/>
              <a:pPr/>
              <a:t>‹#›</a:t>
            </a:fld>
            <a:endParaRPr lang="zh-TW"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6E1470-516C-4E37-AFB9-0B65006E37F7}" type="datetimeFigureOut">
              <a:rPr lang="en-US" smtClean="0">
                <a:solidFill>
                  <a:prstClr val="black">
                    <a:tint val="75000"/>
                  </a:prstClr>
                </a:solidFill>
              </a:rPr>
              <a:pPr/>
              <a:t>4/25/2013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A66AD9-843E-4288-BBF2-E5A254D2C6F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6E1470-516C-4E37-AFB9-0B65006E37F7}" type="datetimeFigureOut">
              <a:rPr lang="en-US" smtClean="0">
                <a:solidFill>
                  <a:prstClr val="black">
                    <a:tint val="75000"/>
                  </a:prstClr>
                </a:solidFill>
              </a:rPr>
              <a:pPr/>
              <a:t>4/25/2013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A66AD9-843E-4288-BBF2-E5A254D2C6F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6E1470-516C-4E37-AFB9-0B65006E37F7}" type="datetimeFigureOut">
              <a:rPr lang="en-US" smtClean="0">
                <a:solidFill>
                  <a:prstClr val="black">
                    <a:tint val="75000"/>
                  </a:prstClr>
                </a:solidFill>
              </a:rPr>
              <a:pPr/>
              <a:t>4/25/2013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A66AD9-843E-4288-BBF2-E5A254D2C6F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6E1470-516C-4E37-AFB9-0B65006E37F7}" type="datetimeFigureOut">
              <a:rPr lang="en-US" smtClean="0">
                <a:solidFill>
                  <a:prstClr val="black">
                    <a:tint val="75000"/>
                  </a:prstClr>
                </a:solidFill>
              </a:rPr>
              <a:pPr/>
              <a:t>4/25/2013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A66AD9-843E-4288-BBF2-E5A254D2C6F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6E1470-516C-4E37-AFB9-0B65006E37F7}" type="datetimeFigureOut">
              <a:rPr lang="en-US" smtClean="0">
                <a:solidFill>
                  <a:prstClr val="black">
                    <a:tint val="75000"/>
                  </a:prstClr>
                </a:solidFill>
              </a:rPr>
              <a:pPr/>
              <a:t>4/25/2013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A66AD9-843E-4288-BBF2-E5A254D2C6F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ltLang="zh-TW"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ltLang="zh-TW" smtClean="0"/>
              <a:t>Click to edit Master text styles</a:t>
            </a:r>
          </a:p>
        </p:txBody>
      </p:sp>
      <p:sp>
        <p:nvSpPr>
          <p:cNvPr id="4" name="Date Placeholder 3"/>
          <p:cNvSpPr>
            <a:spLocks noGrp="1"/>
          </p:cNvSpPr>
          <p:nvPr>
            <p:ph type="dt" sz="half" idx="10"/>
          </p:nvPr>
        </p:nvSpPr>
        <p:spPr/>
        <p:txBody>
          <a:bodyPr/>
          <a:lstStyle/>
          <a:p>
            <a:fld id="{E1C36498-4A2B-4884-9EAD-7F6D09022C62}" type="datetimeFigureOut">
              <a:rPr lang="zh-TW" altLang="en-US" smtClean="0"/>
              <a:pPr/>
              <a:t>2013/4/25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3F3FEAA-85D6-461F-9B6F-D2C37FBA0C26}" type="slidenum">
              <a:rPr lang="zh-TW" altLang="en-US" smtClean="0"/>
              <a:pPr/>
              <a:t>‹#›</a:t>
            </a:fld>
            <a:endParaRPr lang="zh-TW"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6E1470-516C-4E37-AFB9-0B65006E37F7}" type="datetimeFigureOut">
              <a:rPr lang="en-US" smtClean="0">
                <a:solidFill>
                  <a:prstClr val="black">
                    <a:tint val="75000"/>
                  </a:prstClr>
                </a:solidFill>
              </a:rPr>
              <a:pPr/>
              <a:t>4/25/2013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A66AD9-843E-4288-BBF2-E5A254D2C6F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6E1470-516C-4E37-AFB9-0B65006E37F7}" type="datetimeFigureOut">
              <a:rPr lang="en-US" smtClean="0">
                <a:solidFill>
                  <a:prstClr val="black">
                    <a:tint val="75000"/>
                  </a:prstClr>
                </a:solidFill>
              </a:rPr>
              <a:pPr/>
              <a:t>4/25/2013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A66AD9-843E-4288-BBF2-E5A254D2C6F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6E1470-516C-4E37-AFB9-0B65006E37F7}" type="datetimeFigureOut">
              <a:rPr lang="en-US" smtClean="0">
                <a:solidFill>
                  <a:prstClr val="black">
                    <a:tint val="75000"/>
                  </a:prstClr>
                </a:solidFill>
              </a:rPr>
              <a:pPr/>
              <a:t>4/25/2013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A66AD9-843E-4288-BBF2-E5A254D2C6F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6E1470-516C-4E37-AFB9-0B65006E37F7}" type="datetimeFigureOut">
              <a:rPr lang="en-US" smtClean="0">
                <a:solidFill>
                  <a:prstClr val="black">
                    <a:tint val="75000"/>
                  </a:prstClr>
                </a:solidFill>
              </a:rPr>
              <a:pPr/>
              <a:t>4/25/2013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A66AD9-843E-4288-BBF2-E5A254D2C6F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6E1470-516C-4E37-AFB9-0B65006E37F7}" type="datetimeFigureOut">
              <a:rPr lang="en-US" smtClean="0">
                <a:solidFill>
                  <a:prstClr val="black">
                    <a:tint val="75000"/>
                  </a:prstClr>
                </a:solidFill>
              </a:rPr>
              <a:pPr/>
              <a:t>4/25/2013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A66AD9-843E-4288-BBF2-E5A254D2C6F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6E1470-516C-4E37-AFB9-0B65006E37F7}" type="datetimeFigureOut">
              <a:rPr lang="en-US" smtClean="0">
                <a:solidFill>
                  <a:prstClr val="black">
                    <a:tint val="75000"/>
                  </a:prstClr>
                </a:solidFill>
              </a:rPr>
              <a:pPr/>
              <a:t>4/25/2013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A66AD9-843E-4288-BBF2-E5A254D2C6F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ltLang="zh-TW"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ltLang="zh-TW" smtClean="0"/>
              <a:t>Click to edit Master subtitle style</a:t>
            </a:r>
            <a:endParaRPr kumimoji="0" lang="en-US"/>
          </a:p>
        </p:txBody>
      </p:sp>
      <p:sp>
        <p:nvSpPr>
          <p:cNvPr id="30" name="Date Placeholder 29"/>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19" name="Footer Placeholder 18"/>
          <p:cNvSpPr>
            <a:spLocks noGrp="1"/>
          </p:cNvSpPr>
          <p:nvPr>
            <p:ph type="ftr" sz="quarter" idx="11"/>
          </p:nvPr>
        </p:nvSpPr>
        <p:spPr/>
        <p:txBody>
          <a:bodyPr/>
          <a:lstStyle/>
          <a:p>
            <a:endParaRPr lang="en-US">
              <a:solidFill>
                <a:prstClr val="black">
                  <a:tint val="75000"/>
                </a:prstClr>
              </a:solidFill>
            </a:endParaRPr>
          </a:p>
        </p:txBody>
      </p:sp>
      <p:sp>
        <p:nvSpPr>
          <p:cNvPr id="27" name="Slide Number Placeholder 26"/>
          <p:cNvSpPr>
            <a:spLocks noGrp="1"/>
          </p:cNvSpPr>
          <p:nvPr>
            <p:ph type="sldNum" sz="quarter" idx="12"/>
          </p:nvPr>
        </p:nvSpPr>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ltLang="zh-TW"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4" name="Date Placeholder 3"/>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ltLang="zh-TW"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ltLang="zh-TW" smtClean="0"/>
              <a:t>Click to edit Master text styles</a:t>
            </a:r>
          </a:p>
        </p:txBody>
      </p:sp>
      <p:sp>
        <p:nvSpPr>
          <p:cNvPr id="4" name="Date Placeholder 3"/>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ltLang="zh-TW"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5" name="Date Placeholder 4"/>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ltLang="zh-TW"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5" name="Date Placeholder 4"/>
          <p:cNvSpPr>
            <a:spLocks noGrp="1"/>
          </p:cNvSpPr>
          <p:nvPr>
            <p:ph type="dt" sz="half" idx="10"/>
          </p:nvPr>
        </p:nvSpPr>
        <p:spPr/>
        <p:txBody>
          <a:bodyPr/>
          <a:lstStyle/>
          <a:p>
            <a:fld id="{E1C36498-4A2B-4884-9EAD-7F6D09022C62}" type="datetimeFigureOut">
              <a:rPr lang="zh-TW" altLang="en-US" smtClean="0"/>
              <a:pPr/>
              <a:t>2013/4/25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3F3FEAA-85D6-461F-9B6F-D2C37FBA0C26}" type="slidenum">
              <a:rPr lang="zh-TW" altLang="en-US" smtClean="0"/>
              <a:pPr/>
              <a:t>‹#›</a:t>
            </a:fld>
            <a:endParaRPr lang="zh-TW"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ltLang="zh-TW"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ltLang="zh-TW"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ltLang="zh-TW"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7" name="Date Placeholder 6"/>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ltLang="zh-TW" smtClean="0"/>
              <a:t>Click to edit Master title style</a:t>
            </a:r>
            <a:endParaRPr kumimoji="0" lang="en-US"/>
          </a:p>
        </p:txBody>
      </p:sp>
      <p:sp>
        <p:nvSpPr>
          <p:cNvPr id="3" name="Date Placeholder 2"/>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ltLang="zh-TW"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ltLang="zh-TW"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5" name="Date Placeholder 4"/>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ltLang="zh-TW"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ltLang="zh-TW" smtClean="0"/>
              <a:t>Click to edit Master text styles</a:t>
            </a:r>
          </a:p>
        </p:txBody>
      </p:sp>
      <p:sp>
        <p:nvSpPr>
          <p:cNvPr id="5" name="Date Placeholder 4"/>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ltLang="zh-TW"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ltLang="zh-TW"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4" name="Date Placeholder 3"/>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ltLang="zh-TW"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4" name="Date Placeholder 3"/>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ltLang="zh-TW"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ltLang="zh-TW" smtClean="0"/>
              <a:t>Click to edit Master subtitle style</a:t>
            </a:r>
            <a:endParaRPr kumimoji="0" lang="en-US"/>
          </a:p>
        </p:txBody>
      </p:sp>
      <p:sp>
        <p:nvSpPr>
          <p:cNvPr id="30" name="Date Placeholder 29"/>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19" name="Footer Placeholder 18"/>
          <p:cNvSpPr>
            <a:spLocks noGrp="1"/>
          </p:cNvSpPr>
          <p:nvPr>
            <p:ph type="ftr" sz="quarter" idx="11"/>
          </p:nvPr>
        </p:nvSpPr>
        <p:spPr/>
        <p:txBody>
          <a:bodyPr/>
          <a:lstStyle/>
          <a:p>
            <a:endParaRPr lang="en-US">
              <a:solidFill>
                <a:prstClr val="black">
                  <a:tint val="75000"/>
                </a:prstClr>
              </a:solidFill>
            </a:endParaRPr>
          </a:p>
        </p:txBody>
      </p:sp>
      <p:sp>
        <p:nvSpPr>
          <p:cNvPr id="27" name="Slide Number Placeholder 26"/>
          <p:cNvSpPr>
            <a:spLocks noGrp="1"/>
          </p:cNvSpPr>
          <p:nvPr>
            <p:ph type="sldNum" sz="quarter" idx="12"/>
          </p:nvPr>
        </p:nvSpPr>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ltLang="zh-TW"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4" name="Date Placeholder 3"/>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ltLang="zh-TW"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ltLang="zh-TW" smtClean="0"/>
              <a:t>Click to edit Master text styles</a:t>
            </a:r>
          </a:p>
        </p:txBody>
      </p:sp>
      <p:sp>
        <p:nvSpPr>
          <p:cNvPr id="4" name="Date Placeholder 3"/>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ltLang="zh-TW"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ltLang="zh-TW"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ltLang="zh-TW"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7" name="Date Placeholder 6"/>
          <p:cNvSpPr>
            <a:spLocks noGrp="1"/>
          </p:cNvSpPr>
          <p:nvPr>
            <p:ph type="dt" sz="half" idx="10"/>
          </p:nvPr>
        </p:nvSpPr>
        <p:spPr/>
        <p:txBody>
          <a:bodyPr/>
          <a:lstStyle/>
          <a:p>
            <a:fld id="{E1C36498-4A2B-4884-9EAD-7F6D09022C62}" type="datetimeFigureOut">
              <a:rPr lang="zh-TW" altLang="en-US" smtClean="0"/>
              <a:pPr/>
              <a:t>2013/4/25</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13F3FEAA-85D6-461F-9B6F-D2C37FBA0C26}" type="slidenum">
              <a:rPr lang="zh-TW" altLang="en-US" smtClean="0"/>
              <a:pPr/>
              <a:t>‹#›</a:t>
            </a:fld>
            <a:endParaRPr lang="zh-TW"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ltLang="zh-TW"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5" name="Date Placeholder 4"/>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ltLang="zh-TW"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ltLang="zh-TW"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ltLang="zh-TW"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7" name="Date Placeholder 6"/>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ltLang="zh-TW" smtClean="0"/>
              <a:t>Click to edit Master title style</a:t>
            </a:r>
            <a:endParaRPr kumimoji="0" lang="en-US"/>
          </a:p>
        </p:txBody>
      </p:sp>
      <p:sp>
        <p:nvSpPr>
          <p:cNvPr id="3" name="Date Placeholder 2"/>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ltLang="zh-TW"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ltLang="zh-TW"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5" name="Date Placeholder 4"/>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ltLang="zh-TW"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ltLang="zh-TW" smtClean="0"/>
              <a:t>Click to edit Master text styles</a:t>
            </a:r>
          </a:p>
        </p:txBody>
      </p:sp>
      <p:sp>
        <p:nvSpPr>
          <p:cNvPr id="5" name="Date Placeholder 4"/>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ltLang="zh-TW"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srgbClr val="3333CC"/>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srgbClr val="3333CC"/>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ltLang="zh-TW"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4" name="Date Placeholder 3"/>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ltLang="zh-TW"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4" name="Date Placeholder 3"/>
          <p:cNvSpPr>
            <a:spLocks noGrp="1"/>
          </p:cNvSpPr>
          <p:nvPr>
            <p:ph type="dt" sz="half" idx="10"/>
          </p:nvPr>
        </p:nvSpPr>
        <p:spPr/>
        <p:txBody>
          <a:body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ltLang="zh-TW" smtClean="0"/>
              <a:t>Click to edit Master title style</a:t>
            </a:r>
            <a:endParaRPr kumimoji="0" lang="en-US"/>
          </a:p>
        </p:txBody>
      </p:sp>
      <p:sp>
        <p:nvSpPr>
          <p:cNvPr id="3" name="Date Placeholder 2"/>
          <p:cNvSpPr>
            <a:spLocks noGrp="1"/>
          </p:cNvSpPr>
          <p:nvPr>
            <p:ph type="dt" sz="half" idx="10"/>
          </p:nvPr>
        </p:nvSpPr>
        <p:spPr/>
        <p:txBody>
          <a:bodyPr/>
          <a:lstStyle/>
          <a:p>
            <a:fld id="{E1C36498-4A2B-4884-9EAD-7F6D09022C62}" type="datetimeFigureOut">
              <a:rPr lang="zh-TW" altLang="en-US" smtClean="0"/>
              <a:pPr/>
              <a:t>2013/4/25</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13F3FEAA-85D6-461F-9B6F-D2C37FBA0C26}"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C36498-4A2B-4884-9EAD-7F6D09022C62}" type="datetimeFigureOut">
              <a:rPr lang="zh-TW" altLang="en-US" smtClean="0"/>
              <a:pPr/>
              <a:t>2013/4/25</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13F3FEAA-85D6-461F-9B6F-D2C37FBA0C26}"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ltLang="zh-TW"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ltLang="zh-TW"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5" name="Date Placeholder 4"/>
          <p:cNvSpPr>
            <a:spLocks noGrp="1"/>
          </p:cNvSpPr>
          <p:nvPr>
            <p:ph type="dt" sz="half" idx="10"/>
          </p:nvPr>
        </p:nvSpPr>
        <p:spPr/>
        <p:txBody>
          <a:bodyPr/>
          <a:lstStyle/>
          <a:p>
            <a:fld id="{E1C36498-4A2B-4884-9EAD-7F6D09022C62}" type="datetimeFigureOut">
              <a:rPr lang="zh-TW" altLang="en-US" smtClean="0"/>
              <a:pPr/>
              <a:t>2013/4/25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3F3FEAA-85D6-461F-9B6F-D2C37FBA0C26}"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ltLang="zh-TW"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ltLang="zh-TW" smtClean="0"/>
              <a:t>Click to edit Master text styles</a:t>
            </a:r>
          </a:p>
        </p:txBody>
      </p:sp>
      <p:sp>
        <p:nvSpPr>
          <p:cNvPr id="5" name="Date Placeholder 4"/>
          <p:cNvSpPr>
            <a:spLocks noGrp="1"/>
          </p:cNvSpPr>
          <p:nvPr>
            <p:ph type="dt" sz="half" idx="10"/>
          </p:nvPr>
        </p:nvSpPr>
        <p:spPr/>
        <p:txBody>
          <a:bodyPr/>
          <a:lstStyle/>
          <a:p>
            <a:fld id="{E1C36498-4A2B-4884-9EAD-7F6D09022C62}" type="datetimeFigureOut">
              <a:rPr lang="zh-TW" altLang="en-US" smtClean="0"/>
              <a:pPr/>
              <a:t>2013/4/25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a:xfrm>
            <a:off x="8077200" y="6356350"/>
            <a:ext cx="609600" cy="365125"/>
          </a:xfrm>
        </p:spPr>
        <p:txBody>
          <a:bodyPr/>
          <a:lstStyle/>
          <a:p>
            <a:fld id="{13F3FEAA-85D6-461F-9B6F-D2C37FBA0C26}" type="slidenum">
              <a:rPr lang="zh-TW" altLang="en-US" smtClean="0"/>
              <a:pPr/>
              <a:t>‹#›</a:t>
            </a:fld>
            <a:endParaRPr lang="zh-TW" alt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ltLang="zh-TW"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ltLang="zh-TW"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ltLang="zh-TW" smtClean="0"/>
              <a:t>Click to edit Master text styles</a:t>
            </a:r>
          </a:p>
          <a:p>
            <a:pPr lvl="1" eaLnBrk="1" latinLnBrk="0" hangingPunct="1"/>
            <a:r>
              <a:rPr kumimoji="0" lang="en-US" altLang="zh-TW" smtClean="0"/>
              <a:t>Second level</a:t>
            </a:r>
          </a:p>
          <a:p>
            <a:pPr lvl="2" eaLnBrk="1" latinLnBrk="0" hangingPunct="1"/>
            <a:r>
              <a:rPr kumimoji="0" lang="en-US" altLang="zh-TW" smtClean="0"/>
              <a:t>Third level</a:t>
            </a:r>
          </a:p>
          <a:p>
            <a:pPr lvl="3" eaLnBrk="1" latinLnBrk="0" hangingPunct="1"/>
            <a:r>
              <a:rPr kumimoji="0" lang="en-US" altLang="zh-TW" smtClean="0"/>
              <a:t>Fourth level</a:t>
            </a:r>
          </a:p>
          <a:p>
            <a:pPr lvl="4" eaLnBrk="1" latinLnBrk="0" hangingPunct="1"/>
            <a:r>
              <a:rPr kumimoji="0" lang="en-US" altLang="zh-TW"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1C36498-4A2B-4884-9EAD-7F6D09022C62}" type="datetimeFigureOut">
              <a:rPr lang="zh-TW" altLang="en-US" smtClean="0"/>
              <a:pPr/>
              <a:t>2013/4/25</a:t>
            </a:fld>
            <a:endParaRPr lang="zh-TW" alt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TW" alt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13F3FEAA-85D6-461F-9B6F-D2C37FBA0C26}" type="slidenum">
              <a:rPr lang="zh-TW" altLang="en-US" smtClean="0"/>
              <a:pPr/>
              <a:t>‹#›</a:t>
            </a:fld>
            <a:endParaRPr lang="zh-TW" alt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B3C662-5217-4BC5-A264-7000D3CBE4A8}" type="datetimeFigureOut">
              <a:rPr lang="en-US" smtClean="0">
                <a:solidFill>
                  <a:prstClr val="black">
                    <a:tint val="75000"/>
                  </a:prstClr>
                </a:solidFill>
              </a:rPr>
              <a:pPr/>
              <a:t>4/25/2013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4E2D21-97A0-407D-9D91-14D6FB526F9F}"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6E1470-516C-4E37-AFB9-0B65006E37F7}" type="datetimeFigureOut">
              <a:rPr lang="en-US" smtClean="0">
                <a:solidFill>
                  <a:prstClr val="black">
                    <a:tint val="75000"/>
                  </a:prstClr>
                </a:solidFill>
              </a:rPr>
              <a:pPr/>
              <a:t>4/25/2013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A66AD9-843E-4288-BBF2-E5A254D2C6F5}"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ltLang="zh-TW"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ltLang="zh-TW" smtClean="0"/>
              <a:t>Click to edit Master text styles</a:t>
            </a:r>
          </a:p>
          <a:p>
            <a:pPr lvl="1" eaLnBrk="1" latinLnBrk="0" hangingPunct="1"/>
            <a:r>
              <a:rPr kumimoji="0" lang="en-US" altLang="zh-TW" smtClean="0"/>
              <a:t>Second level</a:t>
            </a:r>
          </a:p>
          <a:p>
            <a:pPr lvl="2" eaLnBrk="1" latinLnBrk="0" hangingPunct="1"/>
            <a:r>
              <a:rPr kumimoji="0" lang="en-US" altLang="zh-TW" smtClean="0"/>
              <a:t>Third level</a:t>
            </a:r>
          </a:p>
          <a:p>
            <a:pPr lvl="3" eaLnBrk="1" latinLnBrk="0" hangingPunct="1"/>
            <a:r>
              <a:rPr kumimoji="0" lang="en-US" altLang="zh-TW" smtClean="0"/>
              <a:t>Fourth level</a:t>
            </a:r>
          </a:p>
          <a:p>
            <a:pPr lvl="4" eaLnBrk="1" latinLnBrk="0" hangingPunct="1"/>
            <a:r>
              <a:rPr kumimoji="0" lang="en-US" altLang="zh-TW"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1C36498-4A2B-4884-9EAD-7F6D09022C62}" type="datetimeFigureOut">
              <a:rPr lang="zh-TW" altLang="en-US" smtClean="0"/>
              <a:pPr/>
              <a:t>2013/4/25</a:t>
            </a:fld>
            <a:endParaRPr lang="zh-TW" alt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TW" alt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13F3FEAA-85D6-461F-9B6F-D2C37FBA0C26}" type="slidenum">
              <a:rPr lang="zh-TW" altLang="en-US" smtClean="0"/>
              <a:pPr/>
              <a:t>‹#›</a:t>
            </a:fld>
            <a:endParaRPr lang="zh-TW" alt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srgbClr val="3333CC"/>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srgbClr val="3333CC"/>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ltLang="zh-TW"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ltLang="zh-TW" smtClean="0"/>
              <a:t>Click to edit Master text styles</a:t>
            </a:r>
          </a:p>
          <a:p>
            <a:pPr lvl="1" eaLnBrk="1" latinLnBrk="0" hangingPunct="1"/>
            <a:r>
              <a:rPr kumimoji="0" lang="en-US" altLang="zh-TW" smtClean="0"/>
              <a:t>Second level</a:t>
            </a:r>
          </a:p>
          <a:p>
            <a:pPr lvl="2" eaLnBrk="1" latinLnBrk="0" hangingPunct="1"/>
            <a:r>
              <a:rPr kumimoji="0" lang="en-US" altLang="zh-TW" smtClean="0"/>
              <a:t>Third level</a:t>
            </a:r>
          </a:p>
          <a:p>
            <a:pPr lvl="3" eaLnBrk="1" latinLnBrk="0" hangingPunct="1"/>
            <a:r>
              <a:rPr kumimoji="0" lang="en-US" altLang="zh-TW" smtClean="0"/>
              <a:t>Fourth level</a:t>
            </a:r>
          </a:p>
          <a:p>
            <a:pPr lvl="4" eaLnBrk="1" latinLnBrk="0" hangingPunct="1"/>
            <a:r>
              <a:rPr kumimoji="0" lang="en-US" altLang="zh-TW"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1C36498-4A2B-4884-9EAD-7F6D09022C62}" type="datetimeFigureOut">
              <a:rPr lang="zh-TW" altLang="en-US" smtClean="0">
                <a:solidFill>
                  <a:srgbClr val="6699FF">
                    <a:shade val="90000"/>
                  </a:srgbClr>
                </a:solidFill>
              </a:rPr>
              <a:pPr/>
              <a:t>2013/4/25</a:t>
            </a:fld>
            <a:endParaRPr lang="zh-TW" altLang="en-US">
              <a:solidFill>
                <a:srgbClr val="6699FF">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TW" altLang="en-US">
              <a:solidFill>
                <a:srgbClr val="6699FF">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13F3FEAA-85D6-461F-9B6F-D2C37FBA0C26}" type="slidenum">
              <a:rPr lang="zh-TW" altLang="en-US" smtClean="0">
                <a:solidFill>
                  <a:srgbClr val="6699FF">
                    <a:shade val="90000"/>
                  </a:srgbClr>
                </a:solidFill>
              </a:rPr>
              <a:pPr/>
              <a:t>‹#›</a:t>
            </a:fld>
            <a:endParaRPr lang="zh-TW" altLang="en-US">
              <a:solidFill>
                <a:srgbClr val="6699FF">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srgbClr val="3333CC"/>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srgbClr val="3333CC"/>
                </a:solidFill>
              </a:endParaRPr>
            </a:p>
          </p:txBody>
        </p:sp>
      </p:grpSp>
    </p:spTree>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3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8.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txBox="1">
            <a:spLocks/>
          </p:cNvSpPr>
          <p:nvPr/>
        </p:nvSpPr>
        <p:spPr>
          <a:xfrm>
            <a:off x="0" y="1066800"/>
            <a:ext cx="91440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4400" b="0" i="0" u="none" strike="noStrike" kern="1200" cap="none" spc="0" normalizeH="0" baseline="0" noProof="0" dirty="0" smtClean="0">
                <a:ln>
                  <a:noFill/>
                </a:ln>
                <a:solidFill>
                  <a:srgbClr val="DC4C12"/>
                </a:solidFill>
                <a:effectLst>
                  <a:outerShdw blurRad="38100" dist="38100" dir="2700000" algn="tl">
                    <a:srgbClr val="000000">
                      <a:alpha val="43137"/>
                    </a:srgbClr>
                  </a:outerShdw>
                </a:effectLst>
                <a:uLnTx/>
                <a:uFillTx/>
                <a:latin typeface="Calibri" pitchFamily="34" charset="0"/>
                <a:ea typeface="華康儷中黑" pitchFamily="49" charset="-120"/>
                <a:cs typeface="+mj-cs"/>
              </a:rPr>
              <a:t>新產品焦點</a:t>
            </a:r>
            <a:r>
              <a:rPr kumimoji="0" lang="en-US" altLang="zh-TW" sz="3600" b="0" i="0" u="none" strike="noStrike" kern="1200" cap="none" spc="0" normalizeH="0" baseline="0" noProof="0" dirty="0" smtClean="0">
                <a:ln>
                  <a:noFill/>
                </a:ln>
                <a:solidFill>
                  <a:srgbClr val="DC4C12"/>
                </a:solidFill>
                <a:effectLst>
                  <a:outerShdw blurRad="38100" dist="38100" dir="2700000" algn="tl">
                    <a:srgbClr val="000000">
                      <a:alpha val="43137"/>
                    </a:srgbClr>
                  </a:outerShdw>
                </a:effectLst>
                <a:uLnTx/>
                <a:uFillTx/>
                <a:latin typeface="Calibri" pitchFamily="34" charset="0"/>
                <a:ea typeface="華康儷中黑" pitchFamily="49" charset="-120"/>
                <a:cs typeface="+mj-cs"/>
              </a:rPr>
              <a:t/>
            </a:r>
            <a:br>
              <a:rPr kumimoji="0" lang="en-US" altLang="zh-TW" sz="3600" b="0" i="0" u="none" strike="noStrike" kern="1200" cap="none" spc="0" normalizeH="0" baseline="0" noProof="0" dirty="0" smtClean="0">
                <a:ln>
                  <a:noFill/>
                </a:ln>
                <a:solidFill>
                  <a:srgbClr val="DC4C12"/>
                </a:solidFill>
                <a:effectLst>
                  <a:outerShdw blurRad="38100" dist="38100" dir="2700000" algn="tl">
                    <a:srgbClr val="000000">
                      <a:alpha val="43137"/>
                    </a:srgbClr>
                  </a:outerShdw>
                </a:effectLst>
                <a:uLnTx/>
                <a:uFillTx/>
                <a:latin typeface="Calibri" pitchFamily="34" charset="0"/>
                <a:ea typeface="華康儷中黑" pitchFamily="49" charset="-120"/>
                <a:cs typeface="+mj-cs"/>
              </a:rPr>
            </a:br>
            <a:r>
              <a:rPr kumimoji="0" lang="en-US" altLang="zh-TW" sz="3600" b="1" i="0" u="none" strike="noStrike" kern="1200" cap="none" spc="0" normalizeH="0" baseline="0" noProof="0" dirty="0" smtClean="0">
                <a:ln>
                  <a:noFill/>
                </a:ln>
                <a:solidFill>
                  <a:srgbClr val="DC4C12"/>
                </a:solidFill>
                <a:effectLst>
                  <a:outerShdw blurRad="38100" dist="38100" dir="2700000" algn="tl">
                    <a:srgbClr val="000000">
                      <a:alpha val="43137"/>
                    </a:srgbClr>
                  </a:outerShdw>
                </a:effectLst>
                <a:uLnTx/>
                <a:uFillTx/>
                <a:latin typeface="Calibri" pitchFamily="34" charset="0"/>
                <a:ea typeface="華康儷中黑" pitchFamily="49" charset="-120"/>
                <a:cs typeface="+mj-cs"/>
              </a:rPr>
              <a:t>New Product</a:t>
            </a:r>
            <a:r>
              <a:rPr kumimoji="0" lang="en-US" altLang="zh-TW" sz="3600" b="1" i="0" u="none" strike="noStrike" kern="1200" cap="none" spc="0" normalizeH="0" noProof="0" dirty="0" smtClean="0">
                <a:ln>
                  <a:noFill/>
                </a:ln>
                <a:solidFill>
                  <a:srgbClr val="DC4C12"/>
                </a:solidFill>
                <a:effectLst>
                  <a:outerShdw blurRad="38100" dist="38100" dir="2700000" algn="tl">
                    <a:srgbClr val="000000">
                      <a:alpha val="43137"/>
                    </a:srgbClr>
                  </a:outerShdw>
                </a:effectLst>
                <a:uLnTx/>
                <a:uFillTx/>
                <a:latin typeface="Calibri" pitchFamily="34" charset="0"/>
                <a:ea typeface="華康儷中黑" pitchFamily="49" charset="-120"/>
                <a:cs typeface="+mj-cs"/>
              </a:rPr>
              <a:t> Spotlight</a:t>
            </a:r>
            <a:endParaRPr kumimoji="0" lang="en-US" sz="3600" b="1" i="0" u="none" strike="noStrike" kern="1200" cap="none" spc="0" normalizeH="0" baseline="0" noProof="0" dirty="0">
              <a:ln>
                <a:noFill/>
              </a:ln>
              <a:solidFill>
                <a:srgbClr val="DC4C12"/>
              </a:solidFill>
              <a:effectLst>
                <a:outerShdw blurRad="38100" dist="38100" dir="2700000" algn="tl">
                  <a:srgbClr val="000000">
                    <a:alpha val="43137"/>
                  </a:srgbClr>
                </a:outerShdw>
              </a:effectLst>
              <a:uLnTx/>
              <a:uFillTx/>
              <a:latin typeface="Calibri" pitchFamily="34" charset="0"/>
              <a:ea typeface="華康儷中黑" pitchFamily="49" charset="-120"/>
              <a:cs typeface="+mj-cs"/>
            </a:endParaRPr>
          </a:p>
        </p:txBody>
      </p:sp>
      <p:sp>
        <p:nvSpPr>
          <p:cNvPr id="5" name="Text Box 6"/>
          <p:cNvSpPr txBox="1">
            <a:spLocks noChangeArrowheads="1"/>
          </p:cNvSpPr>
          <p:nvPr/>
        </p:nvSpPr>
        <p:spPr bwMode="auto">
          <a:xfrm>
            <a:off x="3297237" y="3128427"/>
            <a:ext cx="5846763" cy="1138773"/>
          </a:xfrm>
          <a:prstGeom prst="rect">
            <a:avLst/>
          </a:prstGeom>
          <a:noFill/>
          <a:ln w="9525">
            <a:noFill/>
            <a:miter lim="800000"/>
            <a:headEnd/>
            <a:tailEnd/>
          </a:ln>
          <a:effectLst/>
        </p:spPr>
        <p:txBody>
          <a:bodyPr wrap="square">
            <a:spAutoFit/>
          </a:bodyPr>
          <a:lstStyle/>
          <a:p>
            <a:pPr algn="ctr">
              <a:spcBef>
                <a:spcPct val="50000"/>
              </a:spcBef>
              <a:defRPr/>
            </a:pPr>
            <a:r>
              <a:rPr lang="en-US" altLang="zh-TW" sz="6800" b="1" dirty="0" smtClean="0">
                <a:solidFill>
                  <a:schemeClr val="accent3">
                    <a:lumMod val="60000"/>
                    <a:lumOff val="40000"/>
                  </a:schemeClr>
                </a:solidFill>
                <a:effectLst>
                  <a:outerShdw blurRad="38100" dist="38100" dir="2700000" algn="tl">
                    <a:srgbClr val="000000">
                      <a:alpha val="43137"/>
                    </a:srgbClr>
                  </a:outerShdw>
                </a:effectLst>
                <a:latin typeface="Calibri" pitchFamily="34" charset="0"/>
                <a:ea typeface="華康儷中黑" pitchFamily="49" charset="-120"/>
              </a:rPr>
              <a:t>Joey Wong</a:t>
            </a:r>
            <a:endParaRPr lang="en-US" altLang="zh-TW" sz="6800" b="1" dirty="0">
              <a:solidFill>
                <a:schemeClr val="accent3">
                  <a:lumMod val="60000"/>
                  <a:lumOff val="40000"/>
                </a:schemeClr>
              </a:solidFill>
              <a:effectLst>
                <a:outerShdw blurRad="38100" dist="38100" dir="2700000" algn="tl">
                  <a:srgbClr val="000000">
                    <a:alpha val="43137"/>
                  </a:srgbClr>
                </a:outerShdw>
              </a:effectLst>
              <a:latin typeface="Calibri" pitchFamily="34" charset="0"/>
              <a:ea typeface="華康儷中黑" pitchFamily="49" charset="-120"/>
            </a:endParaRPr>
          </a:p>
        </p:txBody>
      </p:sp>
      <p:sp>
        <p:nvSpPr>
          <p:cNvPr id="6" name="Text Box 6"/>
          <p:cNvSpPr txBox="1">
            <a:spLocks noChangeArrowheads="1"/>
          </p:cNvSpPr>
          <p:nvPr/>
        </p:nvSpPr>
        <p:spPr bwMode="auto">
          <a:xfrm>
            <a:off x="3505200" y="4362271"/>
            <a:ext cx="5412497" cy="1200329"/>
          </a:xfrm>
          <a:prstGeom prst="rect">
            <a:avLst/>
          </a:prstGeom>
          <a:noFill/>
          <a:ln w="9525">
            <a:noFill/>
            <a:miter lim="800000"/>
            <a:headEnd/>
            <a:tailEnd/>
          </a:ln>
          <a:effectLst/>
        </p:spPr>
        <p:txBody>
          <a:bodyPr wrap="square">
            <a:spAutoFit/>
          </a:bodyPr>
          <a:lstStyle/>
          <a:p>
            <a:pPr algn="ctr">
              <a:defRPr/>
            </a:pPr>
            <a:r>
              <a:rPr lang="zh-TW" altLang="en-US" sz="3600" kern="0" dirty="0" smtClean="0">
                <a:solidFill>
                  <a:schemeClr val="accent3">
                    <a:lumMod val="60000"/>
                    <a:lumOff val="40000"/>
                  </a:schemeClr>
                </a:solidFill>
                <a:effectLst>
                  <a:outerShdw blurRad="38100" dist="38100" dir="2700000" algn="tl">
                    <a:srgbClr val="000000">
                      <a:alpha val="43137"/>
                    </a:srgbClr>
                  </a:outerShdw>
                </a:effectLst>
                <a:latin typeface="Calibri" pitchFamily="34" charset="0"/>
                <a:ea typeface="華康儷中黑" pitchFamily="49" charset="-120"/>
              </a:rPr>
              <a:t>產品拓展主任</a:t>
            </a:r>
            <a:endParaRPr lang="en-US" altLang="zh-TW" sz="3600" kern="0" dirty="0" smtClean="0">
              <a:solidFill>
                <a:schemeClr val="accent3">
                  <a:lumMod val="60000"/>
                  <a:lumOff val="40000"/>
                </a:schemeClr>
              </a:solidFill>
              <a:effectLst>
                <a:outerShdw blurRad="38100" dist="38100" dir="2700000" algn="tl">
                  <a:srgbClr val="000000">
                    <a:alpha val="43137"/>
                  </a:srgbClr>
                </a:outerShdw>
              </a:effectLst>
              <a:latin typeface="Calibri" pitchFamily="34" charset="0"/>
              <a:ea typeface="華康儷中黑" pitchFamily="49" charset="-120"/>
            </a:endParaRPr>
          </a:p>
          <a:p>
            <a:pPr algn="ctr">
              <a:defRPr/>
            </a:pPr>
            <a:r>
              <a:rPr lang="en-US" altLang="zh-TW" sz="3600" kern="0" dirty="0" smtClean="0">
                <a:solidFill>
                  <a:schemeClr val="accent3">
                    <a:lumMod val="60000"/>
                    <a:lumOff val="40000"/>
                  </a:schemeClr>
                </a:solidFill>
                <a:effectLst>
                  <a:outerShdw blurRad="38100" dist="38100" dir="2700000" algn="tl">
                    <a:srgbClr val="000000">
                      <a:alpha val="43137"/>
                    </a:srgbClr>
                  </a:outerShdw>
                </a:effectLst>
                <a:latin typeface="Calibri" pitchFamily="34" charset="0"/>
                <a:ea typeface="華康儷中黑" pitchFamily="49" charset="-120"/>
              </a:rPr>
              <a:t>Product Officer</a:t>
            </a:r>
          </a:p>
        </p:txBody>
      </p:sp>
      <p:pic>
        <p:nvPicPr>
          <p:cNvPr id="7" name="Picture 2" descr="C:\Documents and Settings\joeyw\Desktop\Internal Form\Picture1.jpg"/>
          <p:cNvPicPr>
            <a:picLocks noChangeAspect="1" noChangeArrowheads="1"/>
          </p:cNvPicPr>
          <p:nvPr/>
        </p:nvPicPr>
        <p:blipFill>
          <a:blip r:embed="rId2" cstate="print"/>
          <a:srcRect l="7295" t="3494" r="5168"/>
          <a:stretch>
            <a:fillRect/>
          </a:stretch>
        </p:blipFill>
        <p:spPr bwMode="auto">
          <a:xfrm>
            <a:off x="914400" y="2667000"/>
            <a:ext cx="2743200" cy="32004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en-US" sz="2800" dirty="0" err="1" smtClean="0">
                <a:solidFill>
                  <a:schemeClr val="bg1"/>
                </a:solidFill>
                <a:ea typeface="華康儷中黑" pitchFamily="49" charset="-120"/>
              </a:rPr>
              <a:t>主要成份</a:t>
            </a:r>
            <a:r>
              <a:rPr lang="en-US" altLang="en-US" sz="2800" dirty="0" smtClean="0">
                <a:solidFill>
                  <a:schemeClr val="bg1"/>
                </a:solidFill>
                <a:ea typeface="華康儷中黑" pitchFamily="49" charset="-120"/>
              </a:rPr>
              <a:t/>
            </a:r>
            <a:br>
              <a:rPr lang="en-US" altLang="en-US" sz="2800" dirty="0" smtClean="0">
                <a:solidFill>
                  <a:schemeClr val="bg1"/>
                </a:solidFill>
                <a:ea typeface="華康儷中黑" pitchFamily="49" charset="-120"/>
              </a:rPr>
            </a:br>
            <a:r>
              <a:rPr lang="en-US" altLang="zh-CN" sz="2200" dirty="0" smtClean="0">
                <a:solidFill>
                  <a:schemeClr val="bg1"/>
                </a:solidFill>
                <a:ea typeface="華康儷中黑" pitchFamily="49" charset="-120"/>
              </a:rPr>
              <a:t>Key Ingredients</a:t>
            </a:r>
            <a:endParaRPr lang="en-US" sz="2200" dirty="0">
              <a:solidFill>
                <a:schemeClr val="bg1"/>
              </a:solidFill>
            </a:endParaRPr>
          </a:p>
        </p:txBody>
      </p:sp>
      <p:sp>
        <p:nvSpPr>
          <p:cNvPr id="3" name="Content Placeholder 2"/>
          <p:cNvSpPr>
            <a:spLocks noGrp="1"/>
          </p:cNvSpPr>
          <p:nvPr>
            <p:ph idx="1"/>
          </p:nvPr>
        </p:nvSpPr>
        <p:spPr>
          <a:xfrm>
            <a:off x="533400" y="1676400"/>
            <a:ext cx="8229600" cy="4525963"/>
          </a:xfrm>
        </p:spPr>
        <p:txBody>
          <a:bodyPr>
            <a:noAutofit/>
          </a:bodyPr>
          <a:lstStyle/>
          <a:p>
            <a:r>
              <a:rPr lang="zh-TW" altLang="en-US" sz="2400" dirty="0" smtClean="0">
                <a:solidFill>
                  <a:schemeClr val="bg1"/>
                </a:solidFill>
                <a:ea typeface="華康儷中黑" pitchFamily="49" charset="-120"/>
              </a:rPr>
              <a:t>碧容健</a:t>
            </a:r>
            <a:r>
              <a:rPr lang="en-US" sz="2400" baseline="30000" dirty="0" smtClean="0">
                <a:solidFill>
                  <a:schemeClr val="bg1"/>
                </a:solidFill>
                <a:ea typeface="華康儷中黑" pitchFamily="49" charset="-120"/>
              </a:rPr>
              <a:t>®</a:t>
            </a:r>
            <a:r>
              <a:rPr lang="zh-TW" altLang="en-US" sz="2400" dirty="0" smtClean="0">
                <a:solidFill>
                  <a:schemeClr val="bg1"/>
                </a:solidFill>
                <a:ea typeface="華康儷中黑" pitchFamily="49" charset="-120"/>
              </a:rPr>
              <a:t>松樹皮萃取物</a:t>
            </a:r>
            <a:endParaRPr lang="en-US" altLang="zh-TW" sz="2400" dirty="0" smtClean="0">
              <a:solidFill>
                <a:schemeClr val="bg1"/>
              </a:solidFill>
              <a:ea typeface="華康儷中黑" pitchFamily="49" charset="-120"/>
            </a:endParaRPr>
          </a:p>
          <a:p>
            <a:r>
              <a:rPr lang="zh-TW" altLang="en-US" sz="2400" dirty="0" smtClean="0">
                <a:solidFill>
                  <a:schemeClr val="bg1"/>
                </a:solidFill>
                <a:ea typeface="華康儷中黑" pitchFamily="49" charset="-120"/>
              </a:rPr>
              <a:t>速溶支鏈氨基酸</a:t>
            </a:r>
            <a:endParaRPr lang="en-US" altLang="zh-TW" sz="2400" dirty="0" smtClean="0">
              <a:solidFill>
                <a:schemeClr val="bg1"/>
              </a:solidFill>
              <a:ea typeface="華康儷中黑" pitchFamily="49" charset="-120"/>
            </a:endParaRPr>
          </a:p>
          <a:p>
            <a:r>
              <a:rPr lang="zh-TW" altLang="en-US" sz="2400" dirty="0" smtClean="0">
                <a:solidFill>
                  <a:schemeClr val="bg1"/>
                </a:solidFill>
                <a:ea typeface="華康儷中黑" pitchFamily="49" charset="-120"/>
              </a:rPr>
              <a:t>活性維他命</a:t>
            </a:r>
            <a:r>
              <a:rPr lang="en-US" sz="2400" dirty="0" smtClean="0">
                <a:solidFill>
                  <a:schemeClr val="bg1"/>
                </a:solidFill>
                <a:ea typeface="華康儷中黑" pitchFamily="49" charset="-120"/>
              </a:rPr>
              <a:t>B</a:t>
            </a:r>
            <a:endParaRPr lang="en-US" altLang="zh-TW" sz="2400" dirty="0" smtClean="0">
              <a:solidFill>
                <a:schemeClr val="bg1"/>
              </a:solidFill>
              <a:ea typeface="華康儷中黑" pitchFamily="49" charset="-120"/>
            </a:endParaRPr>
          </a:p>
          <a:p>
            <a:r>
              <a:rPr lang="zh-TW" altLang="en-US" sz="2400" dirty="0" smtClean="0">
                <a:solidFill>
                  <a:schemeClr val="bg1"/>
                </a:solidFill>
                <a:ea typeface="華康儷中黑" pitchFamily="49" charset="-120"/>
              </a:rPr>
              <a:t>維他命</a:t>
            </a:r>
            <a:r>
              <a:rPr lang="en-US" sz="2400" dirty="0" smtClean="0">
                <a:solidFill>
                  <a:schemeClr val="bg1"/>
                </a:solidFill>
                <a:ea typeface="華康儷中黑" pitchFamily="49" charset="-120"/>
              </a:rPr>
              <a:t>C</a:t>
            </a:r>
          </a:p>
          <a:p>
            <a:r>
              <a:rPr lang="zh-TW" altLang="en-US" sz="2400" dirty="0" smtClean="0">
                <a:solidFill>
                  <a:schemeClr val="bg1"/>
                </a:solidFill>
                <a:ea typeface="華康儷中黑" pitchFamily="49" charset="-120"/>
              </a:rPr>
              <a:t>維他命</a:t>
            </a:r>
            <a:r>
              <a:rPr lang="en-US" sz="2400" dirty="0" smtClean="0">
                <a:solidFill>
                  <a:schemeClr val="bg1"/>
                </a:solidFill>
                <a:ea typeface="華康儷中黑" pitchFamily="49" charset="-120"/>
              </a:rPr>
              <a:t>D3</a:t>
            </a:r>
          </a:p>
          <a:p>
            <a:pPr lvl="1"/>
            <a:endParaRPr lang="en-US" altLang="zh-TW" sz="2200" dirty="0" smtClean="0">
              <a:solidFill>
                <a:schemeClr val="bg1"/>
              </a:solidFill>
              <a:ea typeface="華康儷中黑" pitchFamily="49" charset="-120"/>
            </a:endParaRPr>
          </a:p>
          <a:p>
            <a:r>
              <a:rPr lang="en-US" sz="2000" dirty="0" err="1" smtClean="0">
                <a:solidFill>
                  <a:schemeClr val="bg1"/>
                </a:solidFill>
                <a:ea typeface="華康儷中黑" pitchFamily="49" charset="-120"/>
              </a:rPr>
              <a:t>Pycnogenol</a:t>
            </a:r>
            <a:r>
              <a:rPr lang="en-US" sz="2000" dirty="0" smtClean="0">
                <a:solidFill>
                  <a:schemeClr val="bg1"/>
                </a:solidFill>
                <a:ea typeface="華康儷中黑" pitchFamily="49" charset="-120"/>
              </a:rPr>
              <a:t>®</a:t>
            </a:r>
          </a:p>
          <a:p>
            <a:pPr marL="342900" lvl="1" indent="-342900">
              <a:buFont typeface="Arial" pitchFamily="34" charset="0"/>
              <a:buChar char="•"/>
            </a:pPr>
            <a:r>
              <a:rPr lang="en-US" sz="2000" dirty="0" err="1" smtClean="0">
                <a:solidFill>
                  <a:schemeClr val="bg1"/>
                </a:solidFill>
                <a:latin typeface="Calibri" pitchFamily="34" charset="0"/>
                <a:cs typeface="Arial" pitchFamily="34" charset="0"/>
              </a:rPr>
              <a:t>Instantized</a:t>
            </a:r>
            <a:r>
              <a:rPr lang="en-US" sz="2000" dirty="0" smtClean="0">
                <a:solidFill>
                  <a:schemeClr val="bg1"/>
                </a:solidFill>
                <a:latin typeface="Calibri" pitchFamily="34" charset="0"/>
                <a:cs typeface="Arial" pitchFamily="34" charset="0"/>
              </a:rPr>
              <a:t> Branch Chain Amino Acids</a:t>
            </a:r>
          </a:p>
          <a:p>
            <a:r>
              <a:rPr lang="en-US" sz="2000" dirty="0" smtClean="0">
                <a:solidFill>
                  <a:schemeClr val="bg1"/>
                </a:solidFill>
                <a:ea typeface="華康儷中黑" pitchFamily="49" charset="-120"/>
              </a:rPr>
              <a:t>Activated B Vitamins </a:t>
            </a:r>
          </a:p>
          <a:p>
            <a:r>
              <a:rPr lang="en-US" sz="2000" dirty="0" smtClean="0">
                <a:solidFill>
                  <a:schemeClr val="bg1"/>
                </a:solidFill>
                <a:ea typeface="華康儷中黑" pitchFamily="49" charset="-120"/>
              </a:rPr>
              <a:t>Vitamin C</a:t>
            </a:r>
          </a:p>
          <a:p>
            <a:r>
              <a:rPr lang="en-US" sz="2000" dirty="0" smtClean="0">
                <a:solidFill>
                  <a:schemeClr val="bg1"/>
                </a:solidFill>
                <a:ea typeface="華康儷中黑" pitchFamily="49" charset="-120"/>
              </a:rPr>
              <a:t>Vitamin D3</a:t>
            </a:r>
          </a:p>
          <a:p>
            <a:pPr marL="742950" lvl="2" indent="-342900">
              <a:buNone/>
            </a:pPr>
            <a:endParaRPr lang="en-US" sz="2200" dirty="0" smtClean="0">
              <a:solidFill>
                <a:schemeClr val="bg1"/>
              </a:solidFill>
              <a:latin typeface="Calibri" pitchFamily="34" charset="0"/>
              <a:cs typeface="Arial" pitchFamily="34" charset="0"/>
            </a:endParaRPr>
          </a:p>
          <a:p>
            <a:pPr marL="342900" lvl="1" indent="-342900"/>
            <a:endParaRPr lang="en-US" sz="2200" dirty="0" smtClean="0">
              <a:solidFill>
                <a:schemeClr val="bg1"/>
              </a:solidFill>
              <a:latin typeface="Calibri" pitchFamily="34" charset="0"/>
              <a:cs typeface="Arial" pitchFamily="34" charset="0"/>
            </a:endParaRPr>
          </a:p>
          <a:p>
            <a:pPr marL="742950" lvl="2" indent="-342900"/>
            <a:endParaRPr lang="en-US" altLang="zh-TW" sz="2200" dirty="0" smtClean="0">
              <a:solidFill>
                <a:schemeClr val="bg1"/>
              </a:solidFill>
              <a:ea typeface="華康儷中黑" pitchFamily="49" charset="-120"/>
            </a:endParaRPr>
          </a:p>
          <a:p>
            <a:endParaRPr lang="en-US" sz="2200" dirty="0">
              <a:solidFill>
                <a:schemeClr val="bg1"/>
              </a:solidFill>
              <a:ea typeface="華康儷中黑" pitchFamily="49" charset="-120"/>
            </a:endParaRPr>
          </a:p>
        </p:txBody>
      </p:sp>
      <p:sp>
        <p:nvSpPr>
          <p:cNvPr id="5" name="Rectangle 4"/>
          <p:cNvSpPr/>
          <p:nvPr/>
        </p:nvSpPr>
        <p:spPr>
          <a:xfrm>
            <a:off x="5105400" y="6290846"/>
            <a:ext cx="3785716" cy="338554"/>
          </a:xfrm>
          <a:prstGeom prst="rect">
            <a:avLst/>
          </a:prstGeom>
        </p:spPr>
        <p:txBody>
          <a:bodyPr wrap="none">
            <a:spAutoFit/>
          </a:bodyPr>
          <a:lstStyle/>
          <a:p>
            <a:r>
              <a:rPr lang="en-US" sz="1600" dirty="0">
                <a:solidFill>
                  <a:prstClr val="white"/>
                </a:solidFill>
              </a:rPr>
              <a:t>Code: HK13989    DC$412    SR$580    BV 40</a:t>
            </a:r>
          </a:p>
        </p:txBody>
      </p:sp>
      <p:pic>
        <p:nvPicPr>
          <p:cNvPr id="7" name="Picture 4" descr="\\172.20.1.31\share_between_dept\Product_SC\Communications\Graphics\Products Logo\CameloApproved.png"/>
          <p:cNvPicPr>
            <a:picLocks noChangeAspect="1" noChangeArrowheads="1"/>
          </p:cNvPicPr>
          <p:nvPr/>
        </p:nvPicPr>
        <p:blipFill>
          <a:blip r:embed="rId3" cstate="print"/>
          <a:srcRect/>
          <a:stretch>
            <a:fillRect/>
          </a:stretch>
        </p:blipFill>
        <p:spPr bwMode="auto">
          <a:xfrm rot="2497239">
            <a:off x="7027588" y="396992"/>
            <a:ext cx="1786100" cy="14189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2"/>
          <p:cNvGrpSpPr/>
          <p:nvPr/>
        </p:nvGrpSpPr>
        <p:grpSpPr>
          <a:xfrm>
            <a:off x="1828800" y="304800"/>
            <a:ext cx="5953288" cy="1564202"/>
            <a:chOff x="1141878" y="460078"/>
            <a:chExt cx="5953288" cy="1564202"/>
          </a:xfrm>
        </p:grpSpPr>
        <p:sp>
          <p:nvSpPr>
            <p:cNvPr id="14" name="Rectangle 13"/>
            <p:cNvSpPr/>
            <p:nvPr/>
          </p:nvSpPr>
          <p:spPr>
            <a:xfrm>
              <a:off x="1141878" y="1199992"/>
              <a:ext cx="5251758" cy="707886"/>
            </a:xfrm>
            <a:prstGeom prst="rect">
              <a:avLst/>
            </a:prstGeom>
            <a:noFill/>
            <a:ln>
              <a:noFill/>
            </a:ln>
          </p:spPr>
          <p:txBody>
            <a:bodyPr wrap="none" lIns="91440" tIns="45720" rIns="91440" bIns="45720">
              <a:spAutoFit/>
              <a:scene3d>
                <a:camera prst="orthographicFront"/>
                <a:lightRig rig="threePt" dir="t"/>
              </a:scene3d>
              <a:sp3d>
                <a:bevelB w="38100" h="38100"/>
              </a:sp3d>
            </a:bodyPr>
            <a:lstStyle/>
            <a:p>
              <a:pPr algn="ctr"/>
              <a:r>
                <a:rPr lang="en-US" sz="4000" b="1" kern="0" spc="-100" dirty="0">
                  <a:ln w="11430" cmpd="sng">
                    <a:solidFill>
                      <a:prstClr val="black"/>
                    </a:solidFill>
                    <a:prstDash val="solid"/>
                    <a:miter lim="800000"/>
                  </a:ln>
                  <a:gradFill flip="none" rotWithShape="1">
                    <a:gsLst>
                      <a:gs pos="10000">
                        <a:srgbClr val="FF0000"/>
                      </a:gs>
                      <a:gs pos="10000">
                        <a:srgbClr val="FF9933"/>
                      </a:gs>
                      <a:gs pos="75000">
                        <a:srgbClr val="FFCC00"/>
                      </a:gs>
                    </a:gsLst>
                    <a:lin ang="0" scaled="1"/>
                    <a:tileRect/>
                  </a:gradFill>
                  <a:effectLst>
                    <a:glow rad="63500">
                      <a:srgbClr val="4F81BD">
                        <a:satMod val="175000"/>
                        <a:alpha val="40000"/>
                      </a:srgbClr>
                    </a:glow>
                  </a:effectLst>
                  <a:latin typeface="Arial Black" pitchFamily="34" charset="0"/>
                </a:rPr>
                <a:t>CHAMPION BLEND</a:t>
              </a:r>
            </a:p>
          </p:txBody>
        </p:sp>
        <p:sp>
          <p:nvSpPr>
            <p:cNvPr id="15" name="Rectangle 14"/>
            <p:cNvSpPr/>
            <p:nvPr/>
          </p:nvSpPr>
          <p:spPr>
            <a:xfrm rot="20836087">
              <a:off x="6160294" y="1316394"/>
              <a:ext cx="934872" cy="707886"/>
            </a:xfrm>
            <a:prstGeom prst="rect">
              <a:avLst/>
            </a:prstGeom>
          </p:spPr>
          <p:txBody>
            <a:bodyPr wrap="none">
              <a:spAutoFit/>
            </a:bodyPr>
            <a:lstStyle/>
            <a:p>
              <a:pPr algn="ctr"/>
              <a:r>
                <a:rPr lang="en-US" sz="4000" b="1" dirty="0">
                  <a:solidFill>
                    <a:prstClr val="white"/>
                  </a:solidFill>
                  <a:latin typeface="Monotype Corsiva" pitchFamily="66" charset="0"/>
                </a:rPr>
                <a:t>plus</a:t>
              </a:r>
            </a:p>
          </p:txBody>
        </p:sp>
        <p:sp>
          <p:nvSpPr>
            <p:cNvPr id="16" name="Rectangle 15"/>
            <p:cNvSpPr/>
            <p:nvPr/>
          </p:nvSpPr>
          <p:spPr>
            <a:xfrm>
              <a:off x="1148613" y="460078"/>
              <a:ext cx="5269392" cy="76944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zh-TW" sz="4400" b="1" dirty="0">
                  <a:ln w="11430"/>
                  <a:solidFill>
                    <a:srgbClr val="FF3300"/>
                  </a:solidFill>
                  <a:effectLst>
                    <a:glow rad="63500">
                      <a:srgbClr val="4F81BD">
                        <a:satMod val="175000"/>
                        <a:alpha val="40000"/>
                      </a:srgbClr>
                    </a:glow>
                    <a:outerShdw blurRad="80000" dist="40000" dir="5040000" algn="tl">
                      <a:srgbClr val="000000">
                        <a:alpha val="30000"/>
                      </a:srgbClr>
                    </a:outerShdw>
                  </a:effectLst>
                  <a:latin typeface="Arial Black" pitchFamily="34" charset="0"/>
                  <a:ea typeface="華康儷中黑" pitchFamily="49" charset="-120"/>
                </a:rPr>
                <a:t>Isotonix</a:t>
              </a:r>
              <a:r>
                <a:rPr lang="en-US" altLang="zh-TW" sz="4400" b="1" baseline="30000" dirty="0">
                  <a:ln w="11430"/>
                  <a:solidFill>
                    <a:srgbClr val="FF3300"/>
                  </a:solidFill>
                  <a:effectLst>
                    <a:glow rad="63500">
                      <a:srgbClr val="4F81BD">
                        <a:satMod val="175000"/>
                        <a:alpha val="40000"/>
                      </a:srgbClr>
                    </a:glow>
                    <a:outerShdw blurRad="80000" dist="40000" dir="5040000" algn="tl">
                      <a:srgbClr val="000000">
                        <a:alpha val="30000"/>
                      </a:srgbClr>
                    </a:outerShdw>
                  </a:effectLst>
                  <a:ea typeface="華康儷中黑" pitchFamily="49" charset="-120"/>
                </a:rPr>
                <a:t>®</a:t>
              </a:r>
              <a:r>
                <a:rPr lang="en-US" altLang="zh-TW" sz="4400" b="1" dirty="0">
                  <a:ln w="11430"/>
                  <a:solidFill>
                    <a:srgbClr val="FF3300"/>
                  </a:solidFill>
                  <a:effectLst>
                    <a:glow rad="63500">
                      <a:srgbClr val="4F81BD">
                        <a:satMod val="175000"/>
                        <a:alpha val="40000"/>
                      </a:srgbClr>
                    </a:glow>
                    <a:outerShdw blurRad="80000" dist="40000" dir="5040000" algn="tl">
                      <a:srgbClr val="000000">
                        <a:alpha val="30000"/>
                      </a:srgbClr>
                    </a:outerShdw>
                  </a:effectLst>
                  <a:ea typeface="華康儷中黑" pitchFamily="49" charset="-120"/>
                </a:rPr>
                <a:t> </a:t>
              </a:r>
              <a:r>
                <a:rPr lang="zh-TW" altLang="en-US" sz="4400" b="1" dirty="0">
                  <a:ln w="11430"/>
                  <a:solidFill>
                    <a:srgbClr val="FF3300"/>
                  </a:solidFill>
                  <a:effectLst>
                    <a:glow rad="63500">
                      <a:srgbClr val="4F81BD">
                        <a:satMod val="175000"/>
                        <a:alpha val="40000"/>
                      </a:srgbClr>
                    </a:glow>
                    <a:outerShdw blurRad="80000" dist="40000" dir="5040000" algn="tl">
                      <a:srgbClr val="000000">
                        <a:alpha val="30000"/>
                      </a:srgbClr>
                    </a:outerShdw>
                  </a:effectLst>
                  <a:latin typeface="華康儷中黑" pitchFamily="49" charset="-120"/>
                  <a:ea typeface="華康儷中黑" pitchFamily="49" charset="-120"/>
                </a:rPr>
                <a:t>健將配方</a:t>
              </a:r>
              <a:endParaRPr lang="en-US" sz="4400" b="1" dirty="0">
                <a:ln w="11430"/>
                <a:solidFill>
                  <a:srgbClr val="FF3300"/>
                </a:solidFill>
                <a:effectLst>
                  <a:glow rad="63500">
                    <a:srgbClr val="4F81BD">
                      <a:satMod val="175000"/>
                      <a:alpha val="40000"/>
                    </a:srgbClr>
                  </a:glow>
                  <a:outerShdw blurRad="80000" dist="40000" dir="5040000" algn="tl">
                    <a:srgbClr val="000000">
                      <a:alpha val="30000"/>
                    </a:srgbClr>
                  </a:outerShdw>
                </a:effectLst>
              </a:endParaRPr>
            </a:p>
          </p:txBody>
        </p:sp>
      </p:grpSp>
      <p:sp>
        <p:nvSpPr>
          <p:cNvPr id="9" name="Rectangle 8"/>
          <p:cNvSpPr/>
          <p:nvPr/>
        </p:nvSpPr>
        <p:spPr>
          <a:xfrm>
            <a:off x="457200" y="1733014"/>
            <a:ext cx="8229600" cy="3600986"/>
          </a:xfrm>
          <a:prstGeom prst="rect">
            <a:avLst/>
          </a:prstGeom>
        </p:spPr>
        <p:txBody>
          <a:bodyPr wrap="square">
            <a:spAutoFit/>
          </a:bodyPr>
          <a:lstStyle/>
          <a:p>
            <a:pPr fontAlgn="base">
              <a:spcBef>
                <a:spcPct val="0"/>
              </a:spcBef>
              <a:spcAft>
                <a:spcPct val="0"/>
              </a:spcAft>
            </a:pPr>
            <a:r>
              <a:rPr lang="zh-TW" altLang="en-US" sz="2800" dirty="0">
                <a:solidFill>
                  <a:srgbClr val="FFFF00"/>
                </a:solidFill>
                <a:ea typeface="華康儷中黑" pitchFamily="49" charset="-120"/>
                <a:cs typeface="Tahoma" pitchFamily="34" charset="0"/>
              </a:rPr>
              <a:t>表現</a:t>
            </a:r>
            <a:r>
              <a:rPr lang="zh-TW" altLang="en-US" sz="2200" dirty="0">
                <a:solidFill>
                  <a:prstClr val="white"/>
                </a:solidFill>
                <a:ea typeface="華康儷中黑" pitchFamily="49" charset="-120"/>
                <a:cs typeface="Tahoma" pitchFamily="34" charset="0"/>
              </a:rPr>
              <a:t> </a:t>
            </a:r>
            <a:r>
              <a:rPr lang="en-US" altLang="zh-TW" sz="2200" dirty="0">
                <a:solidFill>
                  <a:prstClr val="white"/>
                </a:solidFill>
                <a:ea typeface="華康儷中黑" pitchFamily="49" charset="-120"/>
                <a:cs typeface="Tahoma" pitchFamily="34" charset="0"/>
              </a:rPr>
              <a:t>– </a:t>
            </a:r>
            <a:r>
              <a:rPr lang="zh-TW" altLang="en-US" sz="2200" dirty="0">
                <a:solidFill>
                  <a:prstClr val="white"/>
                </a:solidFill>
                <a:ea typeface="華康儷中黑" pitchFamily="49" charset="-120"/>
                <a:cs typeface="Tahoma" pitchFamily="34" charset="0"/>
              </a:rPr>
              <a:t>速溶支鏈氨基酸保留肌肉，有助提升運動表現</a:t>
            </a:r>
            <a:endParaRPr lang="en-US" altLang="zh-TW" sz="2200" dirty="0">
              <a:solidFill>
                <a:prstClr val="white"/>
              </a:solidFill>
              <a:ea typeface="華康儷中黑" pitchFamily="49" charset="-120"/>
              <a:cs typeface="Tahoma" pitchFamily="34" charset="0"/>
            </a:endParaRPr>
          </a:p>
          <a:p>
            <a:pPr marL="977900" indent="-977900" eaLnBrk="0" fontAlgn="base" hangingPunct="0">
              <a:spcBef>
                <a:spcPct val="0"/>
              </a:spcBef>
              <a:spcAft>
                <a:spcPct val="0"/>
              </a:spcAft>
            </a:pPr>
            <a:r>
              <a:rPr lang="zh-TW" altLang="en-US" sz="2800" dirty="0">
                <a:solidFill>
                  <a:srgbClr val="FFFF00"/>
                </a:solidFill>
                <a:ea typeface="華康儷中黑" pitchFamily="49" charset="-120"/>
                <a:cs typeface="Times New Roman" pitchFamily="18" charset="0"/>
              </a:rPr>
              <a:t>防禦</a:t>
            </a:r>
            <a:r>
              <a:rPr lang="zh-TW" altLang="en-US" sz="2200" dirty="0">
                <a:solidFill>
                  <a:srgbClr val="FF0000"/>
                </a:solidFill>
                <a:ea typeface="華康儷中黑" pitchFamily="49" charset="-120"/>
                <a:cs typeface="Times New Roman" pitchFamily="18" charset="0"/>
              </a:rPr>
              <a:t> </a:t>
            </a:r>
            <a:r>
              <a:rPr lang="en-US" altLang="zh-TW" sz="2200" dirty="0">
                <a:solidFill>
                  <a:prstClr val="white"/>
                </a:solidFill>
                <a:ea typeface="華康儷中黑" pitchFamily="49" charset="-120"/>
                <a:cs typeface="Tahoma" pitchFamily="34" charset="0"/>
              </a:rPr>
              <a:t>– </a:t>
            </a:r>
            <a:r>
              <a:rPr lang="zh-TW" altLang="en-US" sz="2200" dirty="0">
                <a:solidFill>
                  <a:prstClr val="white"/>
                </a:solidFill>
                <a:ea typeface="華康儷中黑" pitchFamily="49" charset="-120"/>
                <a:cs typeface="Tahoma" pitchFamily="34" charset="0"/>
              </a:rPr>
              <a:t>強效抗氧化物的碧容健</a:t>
            </a:r>
            <a:r>
              <a:rPr lang="en-US" altLang="zh-TW" sz="2200" dirty="0">
                <a:solidFill>
                  <a:prstClr val="white"/>
                </a:solidFill>
                <a:ea typeface="華康儷中黑" pitchFamily="49" charset="-120"/>
                <a:cs typeface="Tahoma" pitchFamily="34" charset="0"/>
              </a:rPr>
              <a:t>®</a:t>
            </a:r>
            <a:r>
              <a:rPr lang="zh-TW" altLang="en-US" sz="2200" dirty="0">
                <a:solidFill>
                  <a:prstClr val="white"/>
                </a:solidFill>
                <a:ea typeface="華康儷中黑" pitchFamily="49" charset="-120"/>
                <a:cs typeface="Tahoma" pitchFamily="34" charset="0"/>
              </a:rPr>
              <a:t>有助對抗自由基，促進最理想的免疫功能</a:t>
            </a:r>
            <a:endParaRPr lang="en-US" altLang="zh-TW" sz="2200" dirty="0">
              <a:solidFill>
                <a:prstClr val="white"/>
              </a:solidFill>
              <a:ea typeface="華康儷中黑" pitchFamily="49" charset="-120"/>
              <a:cs typeface="Tahoma" pitchFamily="34" charset="0"/>
            </a:endParaRPr>
          </a:p>
          <a:p>
            <a:pPr eaLnBrk="0" fontAlgn="base" hangingPunct="0">
              <a:spcBef>
                <a:spcPct val="0"/>
              </a:spcBef>
              <a:spcAft>
                <a:spcPct val="0"/>
              </a:spcAft>
            </a:pPr>
            <a:r>
              <a:rPr lang="zh-TW" altLang="en-US" sz="2800" dirty="0">
                <a:solidFill>
                  <a:srgbClr val="FFFF00"/>
                </a:solidFill>
                <a:ea typeface="華康儷中黑" pitchFamily="49" charset="-120"/>
                <a:cs typeface="Times New Roman" pitchFamily="18" charset="0"/>
              </a:rPr>
              <a:t>能量</a:t>
            </a:r>
            <a:r>
              <a:rPr lang="zh-TW" altLang="en-US" sz="2200" dirty="0">
                <a:solidFill>
                  <a:srgbClr val="FF0000"/>
                </a:solidFill>
                <a:ea typeface="華康儷中黑" pitchFamily="49" charset="-120"/>
                <a:cs typeface="Times New Roman" pitchFamily="18" charset="0"/>
              </a:rPr>
              <a:t> </a:t>
            </a:r>
            <a:r>
              <a:rPr lang="en-US" altLang="zh-TW" sz="2200" dirty="0">
                <a:solidFill>
                  <a:prstClr val="white"/>
                </a:solidFill>
                <a:ea typeface="華康儷中黑" pitchFamily="49" charset="-120"/>
                <a:cs typeface="Tahoma" pitchFamily="34" charset="0"/>
              </a:rPr>
              <a:t>– </a:t>
            </a:r>
            <a:r>
              <a:rPr lang="zh-TW" altLang="en-US" sz="2200" dirty="0">
                <a:solidFill>
                  <a:prstClr val="white"/>
                </a:solidFill>
                <a:ea typeface="華康儷中黑" pitchFamily="49" charset="-120"/>
                <a:cs typeface="Tahoma" pitchFamily="34" charset="0"/>
              </a:rPr>
              <a:t>多種活性維他命</a:t>
            </a:r>
            <a:r>
              <a:rPr lang="en-US" altLang="zh-TW" sz="2200" dirty="0">
                <a:solidFill>
                  <a:prstClr val="white"/>
                </a:solidFill>
                <a:ea typeface="華康儷中黑" pitchFamily="49" charset="-120"/>
                <a:cs typeface="Times New Roman" pitchFamily="18" charset="0"/>
              </a:rPr>
              <a:t>B</a:t>
            </a:r>
            <a:r>
              <a:rPr lang="zh-TW" altLang="en-US" sz="2200" dirty="0">
                <a:solidFill>
                  <a:prstClr val="white"/>
                </a:solidFill>
                <a:ea typeface="華康儷中黑" pitchFamily="49" charset="-120"/>
                <a:cs typeface="Times New Roman" pitchFamily="18" charset="0"/>
              </a:rPr>
              <a:t>可更快被人體利用，因而提升效用</a:t>
            </a:r>
            <a:endParaRPr lang="en-US" altLang="zh-TW" sz="2200" dirty="0">
              <a:solidFill>
                <a:prstClr val="white"/>
              </a:solidFill>
              <a:ea typeface="華康儷中黑" pitchFamily="49" charset="-120"/>
              <a:cs typeface="Times New Roman" pitchFamily="18" charset="0"/>
            </a:endParaRPr>
          </a:p>
          <a:p>
            <a:pPr eaLnBrk="0" fontAlgn="base" hangingPunct="0">
              <a:spcBef>
                <a:spcPct val="0"/>
              </a:spcBef>
              <a:spcAft>
                <a:spcPct val="0"/>
              </a:spcAft>
            </a:pPr>
            <a:endParaRPr lang="zh-TW" altLang="en-US" sz="1600" dirty="0">
              <a:solidFill>
                <a:srgbClr val="FF0000"/>
              </a:solidFill>
              <a:ea typeface="華康儷中黑" pitchFamily="49" charset="-120"/>
            </a:endParaRPr>
          </a:p>
          <a:p>
            <a:pPr marL="1892300" indent="-1892300" eaLnBrk="0" fontAlgn="base" hangingPunct="0">
              <a:spcBef>
                <a:spcPct val="0"/>
              </a:spcBef>
              <a:spcAft>
                <a:spcPct val="0"/>
              </a:spcAft>
            </a:pPr>
            <a:r>
              <a:rPr lang="en-US" altLang="zh-TW" sz="2400" b="1" dirty="0">
                <a:solidFill>
                  <a:srgbClr val="FFFF00"/>
                </a:solidFill>
                <a:ea typeface="華康儷中黑" pitchFamily="49" charset="-120"/>
                <a:cs typeface="Tahoma" pitchFamily="34" charset="0"/>
              </a:rPr>
              <a:t>Performance</a:t>
            </a:r>
            <a:r>
              <a:rPr lang="en-US" altLang="zh-TW" sz="2400" b="1" dirty="0">
                <a:solidFill>
                  <a:srgbClr val="FF0000"/>
                </a:solidFill>
                <a:ea typeface="華康儷中黑" pitchFamily="49" charset="-120"/>
                <a:cs typeface="Tahoma" pitchFamily="34" charset="0"/>
              </a:rPr>
              <a:t> </a:t>
            </a:r>
            <a:r>
              <a:rPr lang="en-US" altLang="zh-TW" sz="2400" dirty="0">
                <a:solidFill>
                  <a:prstClr val="white"/>
                </a:solidFill>
                <a:ea typeface="華康儷中黑" pitchFamily="49" charset="-120"/>
                <a:cs typeface="Tahoma" pitchFamily="34" charset="0"/>
              </a:rPr>
              <a:t>– </a:t>
            </a:r>
            <a:r>
              <a:rPr lang="en-US" altLang="zh-TW" sz="1400" dirty="0" err="1">
                <a:solidFill>
                  <a:prstClr val="white"/>
                </a:solidFill>
                <a:ea typeface="華康儷中黑" pitchFamily="49" charset="-120"/>
                <a:cs typeface="Tahoma" pitchFamily="34" charset="0"/>
              </a:rPr>
              <a:t>Instantized</a:t>
            </a:r>
            <a:r>
              <a:rPr lang="en-US" altLang="zh-TW" sz="1400" dirty="0">
                <a:solidFill>
                  <a:prstClr val="white"/>
                </a:solidFill>
                <a:ea typeface="華康儷中黑" pitchFamily="49" charset="-120"/>
                <a:cs typeface="Tahoma" pitchFamily="34" charset="0"/>
              </a:rPr>
              <a:t> Branch Chain Amino Acids promote muscle retention and help benefit the performance of active adults</a:t>
            </a:r>
          </a:p>
          <a:p>
            <a:pPr marL="1608138" indent="-1608138" algn="just" eaLnBrk="0" fontAlgn="base" hangingPunct="0">
              <a:spcBef>
                <a:spcPct val="0"/>
              </a:spcBef>
              <a:spcAft>
                <a:spcPct val="0"/>
              </a:spcAft>
            </a:pPr>
            <a:r>
              <a:rPr lang="en-US" altLang="zh-TW" sz="2400" b="1" dirty="0">
                <a:solidFill>
                  <a:srgbClr val="FFFF00"/>
                </a:solidFill>
                <a:ea typeface="華康儷中黑" pitchFamily="49" charset="-120"/>
                <a:cs typeface="Times New Roman" pitchFamily="18" charset="0"/>
              </a:rPr>
              <a:t>Defense </a:t>
            </a:r>
            <a:r>
              <a:rPr lang="en-US" altLang="zh-TW" sz="2400" dirty="0">
                <a:solidFill>
                  <a:prstClr val="white"/>
                </a:solidFill>
                <a:ea typeface="華康儷中黑" pitchFamily="49" charset="-120"/>
                <a:cs typeface="Tahoma" pitchFamily="34" charset="0"/>
              </a:rPr>
              <a:t>–</a:t>
            </a:r>
            <a:r>
              <a:rPr lang="en-US" altLang="zh-TW" sz="2400" dirty="0">
                <a:solidFill>
                  <a:prstClr val="white"/>
                </a:solidFill>
                <a:ea typeface="華康儷中黑" pitchFamily="49" charset="-120"/>
                <a:cs typeface="Times New Roman" pitchFamily="18" charset="0"/>
              </a:rPr>
              <a:t> </a:t>
            </a:r>
            <a:r>
              <a:rPr lang="en-US" altLang="zh-TW" sz="1400" dirty="0">
                <a:solidFill>
                  <a:prstClr val="white"/>
                </a:solidFill>
                <a:ea typeface="華康儷中黑" pitchFamily="49" charset="-120"/>
                <a:cs typeface="Times New Roman" pitchFamily="18" charset="0"/>
              </a:rPr>
              <a:t>A</a:t>
            </a:r>
            <a:r>
              <a:rPr lang="en-US" altLang="zh-TW" sz="1400" dirty="0">
                <a:solidFill>
                  <a:prstClr val="white"/>
                </a:solidFill>
                <a:ea typeface="華康儷中黑" pitchFamily="49" charset="-120"/>
                <a:cs typeface="Tahoma" pitchFamily="34" charset="0"/>
              </a:rPr>
              <a:t>ntioxidant </a:t>
            </a:r>
            <a:r>
              <a:rPr lang="en-US" altLang="zh-TW" sz="1400" dirty="0" err="1">
                <a:solidFill>
                  <a:prstClr val="white"/>
                </a:solidFill>
                <a:ea typeface="華康儷中黑" pitchFamily="49" charset="-120"/>
                <a:cs typeface="Tahoma" pitchFamily="34" charset="0"/>
              </a:rPr>
              <a:t>Pycogenol</a:t>
            </a:r>
            <a:r>
              <a:rPr lang="en-US" altLang="zh-TW" sz="1400" dirty="0">
                <a:solidFill>
                  <a:prstClr val="white"/>
                </a:solidFill>
                <a:ea typeface="華康儷中黑" pitchFamily="49" charset="-120"/>
                <a:cs typeface="Tahoma" pitchFamily="34" charset="0"/>
              </a:rPr>
              <a:t>® helps </a:t>
            </a:r>
            <a:r>
              <a:rPr lang="en-US" altLang="zh-TW" sz="1400" dirty="0">
                <a:solidFill>
                  <a:prstClr val="white"/>
                </a:solidFill>
                <a:ea typeface="華康儷中黑" pitchFamily="49" charset="-120"/>
                <a:cs typeface="Times New Roman" pitchFamily="18" charset="0"/>
              </a:rPr>
              <a:t>combat free radicals and </a:t>
            </a:r>
            <a:r>
              <a:rPr lang="en-US" altLang="zh-TW" sz="1400" dirty="0">
                <a:solidFill>
                  <a:prstClr val="white"/>
                </a:solidFill>
                <a:ea typeface="華康儷中黑" pitchFamily="49" charset="-120"/>
                <a:cs typeface="Tahoma" pitchFamily="34" charset="0"/>
              </a:rPr>
              <a:t>promote optimal immune functions</a:t>
            </a:r>
            <a:endParaRPr lang="en-US" altLang="zh-TW" sz="1400" dirty="0">
              <a:solidFill>
                <a:prstClr val="white"/>
              </a:solidFill>
              <a:ea typeface="華康儷中黑" pitchFamily="49" charset="-120"/>
              <a:cs typeface="Times New Roman" pitchFamily="18" charset="0"/>
            </a:endParaRPr>
          </a:p>
          <a:p>
            <a:pPr marL="1150938" indent="-1150938" eaLnBrk="0" fontAlgn="base" hangingPunct="0">
              <a:spcBef>
                <a:spcPct val="0"/>
              </a:spcBef>
              <a:spcAft>
                <a:spcPct val="0"/>
              </a:spcAft>
            </a:pPr>
            <a:r>
              <a:rPr lang="en-US" altLang="zh-TW" sz="2400" b="1" dirty="0">
                <a:solidFill>
                  <a:srgbClr val="FFFF00"/>
                </a:solidFill>
                <a:ea typeface="華康儷中黑" pitchFamily="49" charset="-120"/>
                <a:cs typeface="Times New Roman" pitchFamily="18" charset="0"/>
              </a:rPr>
              <a:t>Energy</a:t>
            </a:r>
            <a:r>
              <a:rPr lang="en-US" altLang="zh-TW" sz="2400" dirty="0">
                <a:solidFill>
                  <a:srgbClr val="FFFF00"/>
                </a:solidFill>
                <a:ea typeface="華康儷中黑" pitchFamily="49" charset="-120"/>
                <a:cs typeface="Tahoma" pitchFamily="34" charset="0"/>
              </a:rPr>
              <a:t> </a:t>
            </a:r>
            <a:r>
              <a:rPr lang="en-US" altLang="zh-TW" sz="2400" dirty="0">
                <a:solidFill>
                  <a:prstClr val="white"/>
                </a:solidFill>
                <a:ea typeface="華康儷中黑" pitchFamily="49" charset="-120"/>
                <a:cs typeface="Tahoma" pitchFamily="34" charset="0"/>
              </a:rPr>
              <a:t>–</a:t>
            </a:r>
            <a:r>
              <a:rPr lang="en-US" altLang="zh-TW" sz="2400" dirty="0">
                <a:solidFill>
                  <a:prstClr val="white"/>
                </a:solidFill>
                <a:ea typeface="華康儷中黑" pitchFamily="49" charset="-120"/>
                <a:cs typeface="Times New Roman" pitchFamily="18" charset="0"/>
              </a:rPr>
              <a:t> </a:t>
            </a:r>
            <a:r>
              <a:rPr lang="en-US" altLang="zh-TW" sz="1400" dirty="0">
                <a:solidFill>
                  <a:prstClr val="white"/>
                </a:solidFill>
                <a:ea typeface="華康儷中黑" pitchFamily="49" charset="-120"/>
                <a:cs typeface="Times New Roman" pitchFamily="18" charset="0"/>
              </a:rPr>
              <a:t>Activated B vitamins are more readily processed by the body and thereby increase their effectiveness</a:t>
            </a:r>
            <a:endParaRPr lang="en-US" altLang="zh-TW" sz="1400" dirty="0">
              <a:solidFill>
                <a:prstClr val="white"/>
              </a:solidFill>
              <a:ea typeface="華康儷中黑" pitchFamily="49" charset="-120"/>
            </a:endParaRPr>
          </a:p>
        </p:txBody>
      </p:sp>
      <p:sp>
        <p:nvSpPr>
          <p:cNvPr id="7" name="Rectangle 6"/>
          <p:cNvSpPr/>
          <p:nvPr/>
        </p:nvSpPr>
        <p:spPr>
          <a:xfrm>
            <a:off x="609600" y="5486400"/>
            <a:ext cx="7918115" cy="1471172"/>
          </a:xfrm>
          <a:prstGeom prst="rect">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fontAlgn="base">
              <a:lnSpc>
                <a:spcPct val="80000"/>
              </a:lnSpc>
              <a:spcBef>
                <a:spcPct val="0"/>
              </a:spcBef>
              <a:spcAft>
                <a:spcPct val="0"/>
              </a:spcAft>
            </a:pPr>
            <a:r>
              <a:rPr lang="zh-TW" altLang="en-US" sz="2800" dirty="0">
                <a:solidFill>
                  <a:srgbClr val="FFFF00"/>
                </a:solidFill>
                <a:latin typeface="華康儷中黑" pitchFamily="49" charset="-120"/>
                <a:ea typeface="華康儷中黑" pitchFamily="49" charset="-120"/>
                <a:cs typeface="Times New Roman" pitchFamily="18" charset="0"/>
              </a:rPr>
              <a:t>集</a:t>
            </a:r>
            <a:r>
              <a:rPr lang="zh-TW" altLang="en-US" sz="2800" dirty="0">
                <a:solidFill>
                  <a:srgbClr val="FFFF00"/>
                </a:solidFill>
                <a:latin typeface="華康儷中黑" pitchFamily="49" charset="-120"/>
                <a:ea typeface="華康儷中黑" pitchFamily="49" charset="-120"/>
                <a:cs typeface="Tahoma" pitchFamily="34" charset="0"/>
              </a:rPr>
              <a:t>表現、</a:t>
            </a:r>
            <a:r>
              <a:rPr lang="zh-TW" altLang="en-US" sz="2800" dirty="0">
                <a:solidFill>
                  <a:srgbClr val="FFFF00"/>
                </a:solidFill>
                <a:latin typeface="華康儷中黑" pitchFamily="49" charset="-120"/>
                <a:ea typeface="華康儷中黑" pitchFamily="49" charset="-120"/>
                <a:cs typeface="Times New Roman" pitchFamily="18" charset="0"/>
              </a:rPr>
              <a:t>防禦、能量於一身</a:t>
            </a:r>
            <a:r>
              <a:rPr lang="zh-TW" altLang="en-US" sz="2800" dirty="0">
                <a:solidFill>
                  <a:srgbClr val="FFFF00"/>
                </a:solidFill>
                <a:effectLst>
                  <a:outerShdw blurRad="38100" dist="38100" dir="2700000" algn="tl">
                    <a:srgbClr val="000000">
                      <a:alpha val="43137"/>
                    </a:srgbClr>
                  </a:outerShdw>
                </a:effectLst>
                <a:latin typeface="華康儷中黑" pitchFamily="49" charset="-120"/>
                <a:ea typeface="華康儷中黑" pitchFamily="49" charset="-120"/>
              </a:rPr>
              <a:t> </a:t>
            </a:r>
            <a:r>
              <a:rPr lang="zh-TW" altLang="en-US" sz="2800" dirty="0">
                <a:solidFill>
                  <a:srgbClr val="FFFF00"/>
                </a:solidFill>
                <a:effectLst>
                  <a:outerShdw blurRad="38100" dist="38100" dir="2700000" algn="tl">
                    <a:srgbClr val="000000">
                      <a:alpha val="43137"/>
                    </a:srgbClr>
                  </a:outerShdw>
                </a:effectLst>
                <a:latin typeface="Century Gothic" pitchFamily="34" charset="0"/>
                <a:ea typeface="華康儷中黑" pitchFamily="49" charset="-120"/>
              </a:rPr>
              <a:t>─</a:t>
            </a:r>
            <a:r>
              <a:rPr lang="en-US" altLang="zh-TW" sz="2800" dirty="0">
                <a:solidFill>
                  <a:srgbClr val="FFFF00"/>
                </a:solidFill>
                <a:effectLst>
                  <a:outerShdw blurRad="38100" dist="38100" dir="2700000" algn="tl">
                    <a:srgbClr val="000000">
                      <a:alpha val="43137"/>
                    </a:srgbClr>
                  </a:outerShdw>
                </a:effectLst>
                <a:latin typeface="華康儷中黑" pitchFamily="49" charset="-120"/>
                <a:ea typeface="華康儷中黑" pitchFamily="49" charset="-120"/>
              </a:rPr>
              <a:t> </a:t>
            </a:r>
            <a:r>
              <a:rPr lang="zh-TW" altLang="en-US" sz="2800" dirty="0">
                <a:solidFill>
                  <a:srgbClr val="FFFF00"/>
                </a:solidFill>
                <a:effectLst>
                  <a:outerShdw blurRad="38100" dist="38100" dir="2700000" algn="tl">
                    <a:srgbClr val="000000">
                      <a:alpha val="43137"/>
                    </a:srgbClr>
                  </a:outerShdw>
                </a:effectLst>
                <a:latin typeface="華康儷中黑" pitchFamily="49" charset="-120"/>
                <a:ea typeface="華康儷中黑" pitchFamily="49" charset="-120"/>
              </a:rPr>
              <a:t>健將之選</a:t>
            </a:r>
            <a:endParaRPr lang="en-US" sz="2800" dirty="0">
              <a:solidFill>
                <a:srgbClr val="FFFF00"/>
              </a:solidFill>
              <a:effectLst>
                <a:outerShdw blurRad="38100" dist="38100" dir="2700000" algn="tl">
                  <a:srgbClr val="000000">
                    <a:alpha val="43137"/>
                  </a:srgbClr>
                </a:outerShdw>
              </a:effectLst>
              <a:latin typeface="華康儷中黑" pitchFamily="49" charset="-120"/>
              <a:ea typeface="華康儷中黑" pitchFamily="49" charset="-120"/>
            </a:endParaRPr>
          </a:p>
          <a:p>
            <a:pPr algn="ctr" fontAlgn="base">
              <a:lnSpc>
                <a:spcPct val="80000"/>
              </a:lnSpc>
              <a:spcBef>
                <a:spcPct val="0"/>
              </a:spcBef>
              <a:spcAft>
                <a:spcPct val="0"/>
              </a:spcAft>
            </a:pPr>
            <a:r>
              <a:rPr lang="en-US" sz="2800" dirty="0">
                <a:solidFill>
                  <a:srgbClr val="FFFF00"/>
                </a:solidFill>
                <a:effectLst>
                  <a:outerShdw blurRad="38100" dist="38100" dir="2700000" algn="tl">
                    <a:srgbClr val="000000">
                      <a:alpha val="43137"/>
                    </a:srgbClr>
                  </a:outerShdw>
                </a:effectLst>
                <a:ea typeface="ＭＳ Ｐゴシック" charset="0"/>
              </a:rPr>
              <a:t>Performance, Defense, Energy – </a:t>
            </a:r>
          </a:p>
          <a:p>
            <a:pPr algn="ctr" fontAlgn="base">
              <a:lnSpc>
                <a:spcPct val="80000"/>
              </a:lnSpc>
              <a:spcBef>
                <a:spcPct val="0"/>
              </a:spcBef>
              <a:spcAft>
                <a:spcPct val="0"/>
              </a:spcAft>
            </a:pPr>
            <a:r>
              <a:rPr lang="en-US" sz="2800" dirty="0">
                <a:solidFill>
                  <a:srgbClr val="FFFF00"/>
                </a:solidFill>
                <a:effectLst>
                  <a:outerShdw blurRad="38100" dist="38100" dir="2700000" algn="tl">
                    <a:srgbClr val="000000">
                      <a:alpha val="43137"/>
                    </a:srgbClr>
                  </a:outerShdw>
                </a:effectLst>
                <a:ea typeface="ＭＳ Ｐゴシック" charset="0"/>
              </a:rPr>
              <a:t>the perfect recipe of champions</a:t>
            </a:r>
          </a:p>
          <a:p>
            <a:pPr algn="ctr" fontAlgn="base">
              <a:lnSpc>
                <a:spcPct val="80000"/>
              </a:lnSpc>
              <a:spcBef>
                <a:spcPct val="0"/>
              </a:spcBef>
              <a:spcAft>
                <a:spcPct val="0"/>
              </a:spcAft>
            </a:pPr>
            <a:endParaRPr lang="en-US" sz="2800" dirty="0">
              <a:solidFill>
                <a:srgbClr val="FFFF00"/>
              </a:solidFill>
              <a:effectLst>
                <a:outerShdw blurRad="38100" dist="38100" dir="2700000" algn="tl">
                  <a:srgbClr val="000000">
                    <a:alpha val="43137"/>
                  </a:srgbClr>
                </a:outerShdw>
              </a:effectLst>
              <a:ea typeface="ＭＳ Ｐゴシック"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2" cstate="print"/>
          <a:srcRect/>
          <a:stretch>
            <a:fillRect/>
          </a:stretch>
        </p:blipFill>
        <p:spPr bwMode="auto">
          <a:xfrm>
            <a:off x="1405890" y="991014"/>
            <a:ext cx="3296187" cy="3970555"/>
          </a:xfrm>
          <a:prstGeom prst="rect">
            <a:avLst/>
          </a:prstGeom>
          <a:noFill/>
          <a:ln>
            <a:noFill/>
          </a:ln>
          <a:effectLst/>
        </p:spPr>
      </p:pic>
      <p:sp>
        <p:nvSpPr>
          <p:cNvPr id="6" name="TextBox 5"/>
          <p:cNvSpPr txBox="1"/>
          <p:nvPr/>
        </p:nvSpPr>
        <p:spPr>
          <a:xfrm>
            <a:off x="5063490" y="1676400"/>
            <a:ext cx="3626273" cy="536194"/>
          </a:xfrm>
          <a:prstGeom prst="rect">
            <a:avLst/>
          </a:prstGeom>
          <a:noFill/>
        </p:spPr>
        <p:txBody>
          <a:bodyPr wrap="square" lIns="104287" tIns="52144" rIns="104287" bIns="52144" rtlCol="0">
            <a:spAutoFit/>
          </a:bodyPr>
          <a:lstStyle/>
          <a:p>
            <a:pPr>
              <a:spcBef>
                <a:spcPts val="600"/>
              </a:spcBef>
            </a:pPr>
            <a:r>
              <a:rPr lang="zh-TW" altLang="en-US" sz="1600" dirty="0" smtClean="0">
                <a:solidFill>
                  <a:srgbClr val="717174"/>
                </a:solidFill>
                <a:latin typeface="+mj-lt"/>
                <a:ea typeface="華康儷中黑" pitchFamily="49" charset="-120"/>
              </a:rPr>
              <a:t>只需</a:t>
            </a:r>
            <a:r>
              <a:rPr lang="en-US" altLang="zh-TW" sz="1600" dirty="0" smtClean="0">
                <a:solidFill>
                  <a:srgbClr val="717174"/>
                </a:solidFill>
                <a:latin typeface="+mj-lt"/>
                <a:ea typeface="華康儷中黑" pitchFamily="49" charset="-120"/>
              </a:rPr>
              <a:t>HK$3,237</a:t>
            </a:r>
            <a:r>
              <a:rPr lang="zh-TW" altLang="en-US" sz="1600" dirty="0" smtClean="0">
                <a:solidFill>
                  <a:srgbClr val="717174"/>
                </a:solidFill>
                <a:latin typeface="+mj-lt"/>
                <a:ea typeface="華康儷中黑" pitchFamily="49" charset="-120"/>
              </a:rPr>
              <a:t>即可開展事業</a:t>
            </a:r>
            <a:endParaRPr lang="en-US" altLang="zh-TW" sz="1600" dirty="0" smtClean="0">
              <a:solidFill>
                <a:srgbClr val="717174"/>
              </a:solidFill>
              <a:latin typeface="+mj-lt"/>
              <a:ea typeface="華康儷中黑" pitchFamily="49" charset="-120"/>
            </a:endParaRPr>
          </a:p>
          <a:p>
            <a:r>
              <a:rPr lang="en-US" altLang="zh-TW" sz="1200" dirty="0" smtClean="0">
                <a:solidFill>
                  <a:srgbClr val="717174"/>
                </a:solidFill>
                <a:latin typeface="+mj-lt"/>
                <a:ea typeface="華康儷中黑" pitchFamily="49" charset="-120"/>
              </a:rPr>
              <a:t>Start your business for only HK$3,237</a:t>
            </a:r>
            <a:endParaRPr lang="zh-TW" altLang="en-US" sz="1200" dirty="0">
              <a:solidFill>
                <a:srgbClr val="717174"/>
              </a:solidFill>
              <a:latin typeface="+mj-lt"/>
              <a:ea typeface="華康儷中黑" pitchFamily="49" charset="-120"/>
            </a:endParaRPr>
          </a:p>
        </p:txBody>
      </p:sp>
      <p:sp>
        <p:nvSpPr>
          <p:cNvPr id="7" name="Rectangle 6"/>
          <p:cNvSpPr/>
          <p:nvPr/>
        </p:nvSpPr>
        <p:spPr>
          <a:xfrm>
            <a:off x="5063490" y="838200"/>
            <a:ext cx="4537710" cy="926044"/>
          </a:xfrm>
          <a:prstGeom prst="rect">
            <a:avLst/>
          </a:prstGeom>
        </p:spPr>
        <p:txBody>
          <a:bodyPr wrap="square" lIns="104287" tIns="52144" rIns="104287" bIns="52144">
            <a:spAutoFit/>
          </a:bodyPr>
          <a:lstStyle/>
          <a:p>
            <a:pPr>
              <a:lnSpc>
                <a:spcPts val="3193"/>
              </a:lnSpc>
              <a:spcAft>
                <a:spcPts val="456"/>
              </a:spcAft>
            </a:pPr>
            <a:r>
              <a:rPr lang="zh-TW" altLang="zh-TW" sz="2700" dirty="0" smtClean="0">
                <a:solidFill>
                  <a:srgbClr val="559FD4"/>
                </a:solidFill>
                <a:latin typeface="+mj-lt"/>
                <a:ea typeface="華康儷中黑" pitchFamily="49" charset="-120"/>
              </a:rPr>
              <a:t>快速起步套裝</a:t>
            </a:r>
            <a:endParaRPr lang="en-US" altLang="zh-TW" sz="2700" dirty="0" smtClean="0">
              <a:solidFill>
                <a:srgbClr val="559FD4"/>
              </a:solidFill>
              <a:latin typeface="+mj-lt"/>
              <a:ea typeface="華康儷中黑" pitchFamily="49" charset="-120"/>
            </a:endParaRPr>
          </a:p>
          <a:p>
            <a:pPr>
              <a:lnSpc>
                <a:spcPts val="2737"/>
              </a:lnSpc>
            </a:pPr>
            <a:r>
              <a:rPr lang="en-US" altLang="zh-TW" sz="2700" dirty="0" smtClean="0">
                <a:solidFill>
                  <a:srgbClr val="559FD4"/>
                </a:solidFill>
                <a:latin typeface="+mj-lt"/>
                <a:ea typeface="華康儷中黑" pitchFamily="49" charset="-120"/>
              </a:rPr>
              <a:t>Fast Start Program</a:t>
            </a:r>
          </a:p>
        </p:txBody>
      </p:sp>
      <p:sp>
        <p:nvSpPr>
          <p:cNvPr id="8" name="TextBox 7"/>
          <p:cNvSpPr txBox="1"/>
          <p:nvPr/>
        </p:nvSpPr>
        <p:spPr>
          <a:xfrm>
            <a:off x="5071441" y="2136394"/>
            <a:ext cx="2286000" cy="523220"/>
          </a:xfrm>
          <a:prstGeom prst="rect">
            <a:avLst/>
          </a:prstGeom>
          <a:noFill/>
        </p:spPr>
        <p:txBody>
          <a:bodyPr wrap="square" rtlCol="0">
            <a:spAutoFit/>
          </a:bodyPr>
          <a:lstStyle/>
          <a:p>
            <a:r>
              <a:rPr lang="zh-TW" altLang="en-US" sz="1600" dirty="0" smtClean="0">
                <a:solidFill>
                  <a:srgbClr val="559FD4"/>
                </a:solidFill>
                <a:latin typeface="+mj-lt"/>
                <a:ea typeface="華康儷中黑" pitchFamily="49" charset="-120"/>
              </a:rPr>
              <a:t>免費送貨</a:t>
            </a:r>
            <a:endParaRPr lang="en-US" altLang="zh-TW" sz="1600" dirty="0" smtClean="0">
              <a:solidFill>
                <a:srgbClr val="559FD4"/>
              </a:solidFill>
              <a:latin typeface="+mj-lt"/>
              <a:ea typeface="華康儷中黑" pitchFamily="49" charset="-120"/>
            </a:endParaRPr>
          </a:p>
          <a:p>
            <a:r>
              <a:rPr lang="en-US" sz="1200" dirty="0" smtClean="0">
                <a:solidFill>
                  <a:srgbClr val="559FD4"/>
                </a:solidFill>
                <a:latin typeface="+mj-lt"/>
                <a:ea typeface="華康儷中黑" pitchFamily="49" charset="-120"/>
              </a:rPr>
              <a:t>Free Delivery</a:t>
            </a:r>
            <a:endParaRPr lang="en-US" sz="1200" dirty="0">
              <a:solidFill>
                <a:srgbClr val="559FD4"/>
              </a:solidFill>
              <a:latin typeface="+mj-lt"/>
              <a:ea typeface="華康儷中黑" pitchFamily="49" charset="-120"/>
            </a:endParaRPr>
          </a:p>
        </p:txBody>
      </p:sp>
      <p:grpSp>
        <p:nvGrpSpPr>
          <p:cNvPr id="9" name="Group 9"/>
          <p:cNvGrpSpPr>
            <a:grpSpLocks noChangeAspect="1"/>
          </p:cNvGrpSpPr>
          <p:nvPr/>
        </p:nvGrpSpPr>
        <p:grpSpPr bwMode="auto">
          <a:xfrm>
            <a:off x="6663690" y="2297664"/>
            <a:ext cx="1201130" cy="1188720"/>
            <a:chOff x="7776000" y="1722190"/>
            <a:chExt cx="1382512" cy="1368000"/>
          </a:xfrm>
        </p:grpSpPr>
        <p:sp>
          <p:nvSpPr>
            <p:cNvPr id="10" name="Oval 9"/>
            <p:cNvSpPr>
              <a:spLocks noChangeAspect="1"/>
            </p:cNvSpPr>
            <p:nvPr/>
          </p:nvSpPr>
          <p:spPr>
            <a:xfrm>
              <a:off x="7776000" y="1722190"/>
              <a:ext cx="1368228" cy="1368000"/>
            </a:xfrm>
            <a:prstGeom prst="ellipse">
              <a:avLst/>
            </a:prstGeom>
            <a:solidFill>
              <a:srgbClr val="CC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TW" altLang="en-US">
                <a:solidFill>
                  <a:srgbClr val="FFFFFF"/>
                </a:solidFill>
                <a:latin typeface="+mj-lt"/>
                <a:ea typeface="華康儷中黑" pitchFamily="49" charset="-120"/>
              </a:endParaRPr>
            </a:p>
          </p:txBody>
        </p:sp>
        <p:sp>
          <p:nvSpPr>
            <p:cNvPr id="11" name="TextBox 8"/>
            <p:cNvSpPr txBox="1">
              <a:spLocks noChangeArrowheads="1"/>
            </p:cNvSpPr>
            <p:nvPr/>
          </p:nvSpPr>
          <p:spPr bwMode="auto">
            <a:xfrm>
              <a:off x="7790284" y="1874665"/>
              <a:ext cx="1368228" cy="1168843"/>
            </a:xfrm>
            <a:prstGeom prst="rect">
              <a:avLst/>
            </a:prstGeom>
            <a:noFill/>
            <a:ln w="9525">
              <a:noFill/>
              <a:miter lim="800000"/>
              <a:headEnd/>
              <a:tailEnd/>
            </a:ln>
          </p:spPr>
          <p:txBody>
            <a:bodyPr>
              <a:spAutoFit/>
            </a:bodyPr>
            <a:lstStyle/>
            <a:p>
              <a:pPr algn="ctr" defTabSz="457200">
                <a:lnSpc>
                  <a:spcPts val="1800"/>
                </a:lnSpc>
              </a:pPr>
              <a:r>
                <a:rPr lang="zh-TW" altLang="en-US" sz="1600" dirty="0">
                  <a:solidFill>
                    <a:srgbClr val="FFFFFF"/>
                  </a:solidFill>
                  <a:latin typeface="+mj-lt"/>
                  <a:ea typeface="華康儷中黑" pitchFamily="49" charset="-120"/>
                  <a:cs typeface="Arial" pitchFamily="34" charset="0"/>
                </a:rPr>
                <a:t>超</a:t>
              </a:r>
              <a:r>
                <a:rPr lang="zh-TW" altLang="en-US" sz="1600" dirty="0" smtClean="0">
                  <a:solidFill>
                    <a:srgbClr val="FFFFFF"/>
                  </a:solidFill>
                  <a:latin typeface="+mj-lt"/>
                  <a:ea typeface="華康儷中黑" pitchFamily="49" charset="-120"/>
                  <a:cs typeface="Arial" pitchFamily="34" charset="0"/>
                </a:rPr>
                <a:t>過</a:t>
              </a:r>
              <a:r>
                <a:rPr lang="en-US" altLang="zh-TW" sz="1400" dirty="0" smtClean="0">
                  <a:solidFill>
                    <a:srgbClr val="FFFFFF"/>
                  </a:solidFill>
                  <a:latin typeface="+mj-lt"/>
                  <a:ea typeface="華康儷中黑" pitchFamily="49" charset="-120"/>
                  <a:cs typeface="Arial" pitchFamily="34" charset="0"/>
                </a:rPr>
                <a:t>OVER</a:t>
              </a:r>
              <a:endParaRPr lang="en-US" altLang="zh-TW" sz="1400" dirty="0">
                <a:solidFill>
                  <a:srgbClr val="FFFFFF"/>
                </a:solidFill>
                <a:latin typeface="+mj-lt"/>
                <a:ea typeface="華康儷中黑" pitchFamily="49" charset="-120"/>
                <a:cs typeface="Arial" pitchFamily="34" charset="0"/>
              </a:endParaRPr>
            </a:p>
            <a:p>
              <a:pPr algn="ctr" defTabSz="457200">
                <a:lnSpc>
                  <a:spcPts val="1800"/>
                </a:lnSpc>
              </a:pPr>
              <a:r>
                <a:rPr lang="en-US" altLang="zh-TW" sz="1400" b="1" dirty="0" smtClean="0">
                  <a:solidFill>
                    <a:srgbClr val="FFFFFF"/>
                  </a:solidFill>
                  <a:latin typeface="+mj-lt"/>
                  <a:ea typeface="華康儷中黑" pitchFamily="49" charset="-120"/>
                  <a:cs typeface="Arial" pitchFamily="34" charset="0"/>
                </a:rPr>
                <a:t>HK$5,000</a:t>
              </a:r>
              <a:r>
                <a:rPr lang="en-US" altLang="zh-TW" sz="1600" b="1" dirty="0" smtClean="0">
                  <a:solidFill>
                    <a:srgbClr val="FFFFFF"/>
                  </a:solidFill>
                  <a:latin typeface="+mj-lt"/>
                  <a:ea typeface="華康儷中黑" pitchFamily="49" charset="-120"/>
                  <a:cs typeface="Arial" pitchFamily="34" charset="0"/>
                </a:rPr>
                <a:t/>
              </a:r>
              <a:br>
                <a:rPr lang="en-US" altLang="zh-TW" sz="1600" b="1" dirty="0" smtClean="0">
                  <a:solidFill>
                    <a:srgbClr val="FFFFFF"/>
                  </a:solidFill>
                  <a:latin typeface="+mj-lt"/>
                  <a:ea typeface="華康儷中黑" pitchFamily="49" charset="-120"/>
                  <a:cs typeface="Arial" pitchFamily="34" charset="0"/>
                </a:rPr>
              </a:br>
              <a:r>
                <a:rPr lang="zh-TW" altLang="en-US" sz="1600" dirty="0" smtClean="0">
                  <a:solidFill>
                    <a:srgbClr val="FFFFFF"/>
                  </a:solidFill>
                  <a:latin typeface="+mj-lt"/>
                  <a:ea typeface="華康儷中黑" pitchFamily="49" charset="-120"/>
                  <a:cs typeface="Arial" pitchFamily="34" charset="0"/>
                </a:rPr>
                <a:t>的</a:t>
              </a:r>
              <a:r>
                <a:rPr lang="zh-TW" altLang="en-US" sz="1600" dirty="0">
                  <a:solidFill>
                    <a:srgbClr val="FFFFFF"/>
                  </a:solidFill>
                  <a:latin typeface="+mj-lt"/>
                  <a:ea typeface="華康儷中黑" pitchFamily="49" charset="-120"/>
                  <a:cs typeface="Arial" pitchFamily="34" charset="0"/>
                </a:rPr>
                <a:t>價</a:t>
              </a:r>
              <a:r>
                <a:rPr lang="zh-TW" altLang="en-US" sz="1600" dirty="0" smtClean="0">
                  <a:solidFill>
                    <a:srgbClr val="FFFFFF"/>
                  </a:solidFill>
                  <a:latin typeface="+mj-lt"/>
                  <a:ea typeface="華康儷中黑" pitchFamily="49" charset="-120"/>
                  <a:cs typeface="Arial" pitchFamily="34" charset="0"/>
                </a:rPr>
                <a:t>值</a:t>
              </a:r>
              <a:r>
                <a:rPr lang="en-US" altLang="zh-TW" sz="1400" dirty="0" smtClean="0">
                  <a:solidFill>
                    <a:srgbClr val="FFFFFF"/>
                  </a:solidFill>
                  <a:latin typeface="+mj-lt"/>
                  <a:ea typeface="華康儷中黑" pitchFamily="49" charset="-120"/>
                  <a:cs typeface="Arial" pitchFamily="34" charset="0"/>
                </a:rPr>
                <a:t>VALUE</a:t>
              </a:r>
              <a:endParaRPr lang="zh-TW" altLang="en-US" sz="1400" dirty="0">
                <a:solidFill>
                  <a:srgbClr val="FFFFFF"/>
                </a:solidFill>
                <a:latin typeface="+mj-lt"/>
                <a:ea typeface="華康儷中黑" pitchFamily="49" charset="-120"/>
                <a:cs typeface="Arial" pitchFamily="34" charset="0"/>
              </a:endParaRPr>
            </a:p>
          </p:txBody>
        </p:sp>
        <p:cxnSp>
          <p:nvCxnSpPr>
            <p:cNvPr id="12" name="Straight Connector 11"/>
            <p:cNvCxnSpPr/>
            <p:nvPr/>
          </p:nvCxnSpPr>
          <p:spPr>
            <a:xfrm>
              <a:off x="8195423" y="1884335"/>
              <a:ext cx="5333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187760" y="2968045"/>
              <a:ext cx="5333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a:grpSpLocks noChangeAspect="1"/>
          </p:cNvGrpSpPr>
          <p:nvPr/>
        </p:nvGrpSpPr>
        <p:grpSpPr>
          <a:xfrm>
            <a:off x="1081672" y="3132424"/>
            <a:ext cx="6640222" cy="2048140"/>
            <a:chOff x="466357" y="2521479"/>
            <a:chExt cx="6640222" cy="2048140"/>
          </a:xfrm>
        </p:grpSpPr>
        <p:pic>
          <p:nvPicPr>
            <p:cNvPr id="15" name="Picture 14" descr="NewUltimateAloeStrawberryKiwi_PNG.png"/>
            <p:cNvPicPr>
              <a:picLocks noChangeAspect="1"/>
            </p:cNvPicPr>
            <p:nvPr/>
          </p:nvPicPr>
          <p:blipFill>
            <a:blip r:embed="rId3" cstate="print"/>
            <a:srcRect b="1857"/>
            <a:stretch>
              <a:fillRect/>
            </a:stretch>
          </p:blipFill>
          <p:spPr>
            <a:xfrm>
              <a:off x="4399864" y="2521479"/>
              <a:ext cx="730526" cy="1832240"/>
            </a:xfrm>
            <a:prstGeom prst="rect">
              <a:avLst/>
            </a:prstGeom>
            <a:effectLst>
              <a:outerShdw blurRad="50800" dist="38100" dir="5400000" algn="t" rotWithShape="0">
                <a:prstClr val="black">
                  <a:alpha val="40000"/>
                </a:prstClr>
              </a:outerShdw>
              <a:reflection blurRad="6350" stA="52000" endA="300" endPos="35000" dir="5400000" sy="-100000" algn="bl" rotWithShape="0"/>
            </a:effectLst>
          </p:spPr>
        </p:pic>
        <p:pic>
          <p:nvPicPr>
            <p:cNvPr id="16" name="Picture 15" descr="NewUltimate AloeNatural_PNG.png"/>
            <p:cNvPicPr>
              <a:picLocks noChangeAspect="1"/>
            </p:cNvPicPr>
            <p:nvPr/>
          </p:nvPicPr>
          <p:blipFill>
            <a:blip r:embed="rId4" cstate="print">
              <a:lum contrast="20000"/>
            </a:blip>
            <a:srcRect b="1241"/>
            <a:stretch>
              <a:fillRect/>
            </a:stretch>
          </p:blipFill>
          <p:spPr>
            <a:xfrm>
              <a:off x="3862760" y="2549257"/>
              <a:ext cx="631190" cy="1804462"/>
            </a:xfrm>
            <a:prstGeom prst="rect">
              <a:avLst/>
            </a:prstGeom>
            <a:effectLst>
              <a:outerShdw blurRad="50800" dist="38100" dir="5400000" algn="t" rotWithShape="0">
                <a:prstClr val="black">
                  <a:alpha val="40000"/>
                </a:prstClr>
              </a:outerShdw>
              <a:reflection blurRad="6350" stA="52000" endA="300" endPos="35000" dir="5400000" sy="-100000" algn="bl" rotWithShape="0"/>
            </a:effectLst>
          </p:spPr>
        </p:pic>
        <p:pic>
          <p:nvPicPr>
            <p:cNvPr id="17" name="Picture 16" descr="VitaminC_PNG.png"/>
            <p:cNvPicPr>
              <a:picLocks noChangeAspect="1"/>
            </p:cNvPicPr>
            <p:nvPr/>
          </p:nvPicPr>
          <p:blipFill>
            <a:blip r:embed="rId5" cstate="print"/>
            <a:stretch>
              <a:fillRect/>
            </a:stretch>
          </p:blipFill>
          <p:spPr>
            <a:xfrm>
              <a:off x="3334916" y="3012282"/>
              <a:ext cx="564173" cy="1333500"/>
            </a:xfrm>
            <a:prstGeom prst="rect">
              <a:avLst/>
            </a:prstGeom>
            <a:effectLst>
              <a:outerShdw blurRad="50800" dist="38100" dir="5400000" algn="t" rotWithShape="0">
                <a:prstClr val="black">
                  <a:alpha val="40000"/>
                </a:prstClr>
              </a:outerShdw>
              <a:reflection blurRad="6350" stA="52000" endA="300" endPos="35000" dir="5400000" sy="-100000" algn="bl" rotWithShape="0"/>
            </a:effectLst>
          </p:spPr>
        </p:pic>
        <p:pic>
          <p:nvPicPr>
            <p:cNvPr id="18" name="Picture 17" descr="OPC-3_PNG.png"/>
            <p:cNvPicPr>
              <a:picLocks noChangeAspect="1"/>
            </p:cNvPicPr>
            <p:nvPr/>
          </p:nvPicPr>
          <p:blipFill>
            <a:blip r:embed="rId6" cstate="print"/>
            <a:stretch>
              <a:fillRect/>
            </a:stretch>
          </p:blipFill>
          <p:spPr>
            <a:xfrm>
              <a:off x="2770031" y="3048970"/>
              <a:ext cx="591064" cy="1333500"/>
            </a:xfrm>
            <a:prstGeom prst="rect">
              <a:avLst/>
            </a:prstGeom>
            <a:effectLst>
              <a:outerShdw blurRad="50800" dist="38100" dir="5400000" algn="t" rotWithShape="0">
                <a:prstClr val="black">
                  <a:alpha val="40000"/>
                </a:prstClr>
              </a:outerShdw>
              <a:reflection blurRad="6350" stA="52000" endA="300" endPos="35000" dir="5400000" sy="-100000" algn="bl" rotWithShape="0"/>
            </a:effectLst>
          </p:spPr>
        </p:pic>
        <p:pic>
          <p:nvPicPr>
            <p:cNvPr id="19" name="Picture 18" descr="Omega III_PNG.png"/>
            <p:cNvPicPr>
              <a:picLocks noChangeAspect="1"/>
            </p:cNvPicPr>
            <p:nvPr/>
          </p:nvPicPr>
          <p:blipFill>
            <a:blip r:embed="rId7" cstate="print"/>
            <a:stretch>
              <a:fillRect/>
            </a:stretch>
          </p:blipFill>
          <p:spPr>
            <a:xfrm>
              <a:off x="466357" y="3502819"/>
              <a:ext cx="535354" cy="1066800"/>
            </a:xfrm>
            <a:prstGeom prst="rect">
              <a:avLst/>
            </a:prstGeom>
            <a:effectLst>
              <a:outerShdw blurRad="50800" dist="38100" dir="5400000" algn="t" rotWithShape="0">
                <a:prstClr val="black">
                  <a:alpha val="40000"/>
                </a:prstClr>
              </a:outerShdw>
              <a:reflection blurRad="6350" stA="52000" endA="300" endPos="35000" dir="5400000" sy="-100000" algn="bl" rotWithShape="0"/>
            </a:effectLst>
          </p:spPr>
        </p:pic>
        <p:pic>
          <p:nvPicPr>
            <p:cNvPr id="20" name="Picture 19" descr="HK_CHENG_HK13989_isotonixChampionBlendPlus_1012.png"/>
            <p:cNvPicPr>
              <a:picLocks noChangeAspect="1"/>
            </p:cNvPicPr>
            <p:nvPr/>
          </p:nvPicPr>
          <p:blipFill>
            <a:blip r:embed="rId8" cstate="print"/>
            <a:srcRect/>
            <a:stretch>
              <a:fillRect/>
            </a:stretch>
          </p:blipFill>
          <p:spPr>
            <a:xfrm>
              <a:off x="2150003" y="3014927"/>
              <a:ext cx="673769" cy="1422400"/>
            </a:xfrm>
            <a:prstGeom prst="rect">
              <a:avLst/>
            </a:prstGeom>
            <a:effectLst>
              <a:outerShdw blurRad="50800" dist="38100" dir="5400000" algn="t" rotWithShape="0">
                <a:prstClr val="black">
                  <a:alpha val="40000"/>
                </a:prstClr>
              </a:outerShdw>
              <a:reflection blurRad="6350" stA="52000" endA="300" endPos="35000" dir="5400000" sy="-100000" algn="bl" rotWithShape="0"/>
            </a:effectLst>
          </p:spPr>
        </p:pic>
        <p:pic>
          <p:nvPicPr>
            <p:cNvPr id="21" name="Picture 20" descr="CalciumPlus_PNG.png"/>
            <p:cNvPicPr>
              <a:picLocks noChangeAspect="1"/>
            </p:cNvPicPr>
            <p:nvPr/>
          </p:nvPicPr>
          <p:blipFill>
            <a:blip r:embed="rId9" cstate="print"/>
            <a:stretch>
              <a:fillRect/>
            </a:stretch>
          </p:blipFill>
          <p:spPr>
            <a:xfrm>
              <a:off x="1014058" y="3176852"/>
              <a:ext cx="591103" cy="1333500"/>
            </a:xfrm>
            <a:prstGeom prst="rect">
              <a:avLst/>
            </a:prstGeom>
            <a:effectLst>
              <a:outerShdw blurRad="50800" dist="38100" dir="5400000" algn="t" rotWithShape="0">
                <a:prstClr val="black">
                  <a:alpha val="40000"/>
                </a:prstClr>
              </a:outerShdw>
              <a:reflection blurRad="6350" stA="52000" endA="300" endPos="35000" dir="5400000" sy="-100000" algn="bl" rotWithShape="0"/>
            </a:effectLst>
            <a:scene3d>
              <a:camera prst="orthographicFront">
                <a:rot lat="600000" lon="0" rev="0"/>
              </a:camera>
              <a:lightRig rig="threePt" dir="t"/>
            </a:scene3d>
          </p:spPr>
        </p:pic>
        <p:pic>
          <p:nvPicPr>
            <p:cNvPr id="22" name="Picture 21" descr="MaximumORAC_PNG.png"/>
            <p:cNvPicPr>
              <a:picLocks noChangeAspect="1"/>
            </p:cNvPicPr>
            <p:nvPr/>
          </p:nvPicPr>
          <p:blipFill>
            <a:blip r:embed="rId10" cstate="print"/>
            <a:stretch>
              <a:fillRect/>
            </a:stretch>
          </p:blipFill>
          <p:spPr>
            <a:xfrm>
              <a:off x="1600552" y="3128169"/>
              <a:ext cx="581676" cy="1333500"/>
            </a:xfrm>
            <a:prstGeom prst="rect">
              <a:avLst/>
            </a:prstGeom>
            <a:effectLst>
              <a:outerShdw blurRad="50800" dist="38100" dir="5400000" algn="t" rotWithShape="0">
                <a:prstClr val="black">
                  <a:alpha val="40000"/>
                </a:prstClr>
              </a:outerShdw>
              <a:reflection blurRad="6350" stA="52000" endA="300" endPos="35000" dir="5400000" sy="-100000" algn="bl" rotWithShape="0"/>
            </a:effectLst>
          </p:spPr>
        </p:pic>
        <p:pic>
          <p:nvPicPr>
            <p:cNvPr id="23" name="Picture 22" descr="HydraDermDeepCleansingEmulsion_PNG.png"/>
            <p:cNvPicPr>
              <a:picLocks noChangeAspect="1"/>
            </p:cNvPicPr>
            <p:nvPr/>
          </p:nvPicPr>
          <p:blipFill>
            <a:blip r:embed="rId11" cstate="print"/>
            <a:stretch>
              <a:fillRect/>
            </a:stretch>
          </p:blipFill>
          <p:spPr>
            <a:xfrm>
              <a:off x="5042082" y="2677319"/>
              <a:ext cx="472891" cy="1737360"/>
            </a:xfrm>
            <a:prstGeom prst="rect">
              <a:avLst/>
            </a:prstGeom>
            <a:effectLst>
              <a:outerShdw blurRad="50800" dist="38100" dir="5400000" algn="t" rotWithShape="0">
                <a:prstClr val="black">
                  <a:alpha val="40000"/>
                </a:prstClr>
              </a:outerShdw>
              <a:reflection blurRad="6350" stA="52000" endA="300" endPos="35000" dir="5400000" sy="-100000" algn="bl" rotWithShape="0"/>
            </a:effectLst>
          </p:spPr>
        </p:pic>
        <p:pic>
          <p:nvPicPr>
            <p:cNvPr id="24" name="Picture 23" descr="ImperialBlendBath&amp;ShowerGel_PNG.png"/>
            <p:cNvPicPr>
              <a:picLocks noChangeAspect="1"/>
            </p:cNvPicPr>
            <p:nvPr/>
          </p:nvPicPr>
          <p:blipFill>
            <a:blip r:embed="rId12" cstate="print"/>
            <a:stretch>
              <a:fillRect/>
            </a:stretch>
          </p:blipFill>
          <p:spPr>
            <a:xfrm>
              <a:off x="5511185" y="3048793"/>
              <a:ext cx="632440" cy="1399032"/>
            </a:xfrm>
            <a:prstGeom prst="rect">
              <a:avLst/>
            </a:prstGeom>
            <a:effectLst>
              <a:outerShdw blurRad="50800" dist="38100" dir="5400000" algn="t" rotWithShape="0">
                <a:prstClr val="black">
                  <a:alpha val="40000"/>
                </a:prstClr>
              </a:outerShdw>
              <a:reflection blurRad="6350" stA="52000" endA="300" endPos="35000" dir="5400000" sy="-100000" algn="bl" rotWithShape="0"/>
            </a:effectLst>
          </p:spPr>
        </p:pic>
        <p:pic>
          <p:nvPicPr>
            <p:cNvPr id="25" name="Picture 24" descr="ChamomileShampoo_PNG.png"/>
            <p:cNvPicPr>
              <a:picLocks noChangeAspect="1"/>
            </p:cNvPicPr>
            <p:nvPr/>
          </p:nvPicPr>
          <p:blipFill>
            <a:blip r:embed="rId13" cstate="print"/>
            <a:srcRect r="23634" b="4871"/>
            <a:stretch>
              <a:fillRect/>
            </a:stretch>
          </p:blipFill>
          <p:spPr>
            <a:xfrm>
              <a:off x="5805492" y="2814726"/>
              <a:ext cx="947733" cy="1691393"/>
            </a:xfrm>
            <a:prstGeom prst="rect">
              <a:avLst/>
            </a:prstGeom>
            <a:effectLst>
              <a:outerShdw blurRad="50800" dist="38100" dir="5400000" algn="t" rotWithShape="0">
                <a:prstClr val="black">
                  <a:alpha val="40000"/>
                </a:prstClr>
              </a:outerShdw>
              <a:reflection blurRad="6350" stA="52000" endA="300" endPos="35000" dir="5400000" sy="-100000" algn="bl" rotWithShape="0"/>
            </a:effectLst>
          </p:spPr>
        </p:pic>
        <p:pic>
          <p:nvPicPr>
            <p:cNvPr id="26" name="Picture 25" descr="HK1070_AloeGel_PNG.png"/>
            <p:cNvPicPr>
              <a:picLocks noChangeAspect="1"/>
            </p:cNvPicPr>
            <p:nvPr/>
          </p:nvPicPr>
          <p:blipFill>
            <a:blip r:embed="rId14" cstate="print"/>
            <a:stretch>
              <a:fillRect/>
            </a:stretch>
          </p:blipFill>
          <p:spPr>
            <a:xfrm>
              <a:off x="6762749" y="3222184"/>
              <a:ext cx="343830" cy="1333500"/>
            </a:xfrm>
            <a:prstGeom prst="rect">
              <a:avLst/>
            </a:prstGeom>
            <a:effectLst>
              <a:outerShdw blurRad="50800" dist="38100" dir="5400000" algn="t" rotWithShape="0">
                <a:prstClr val="black">
                  <a:alpha val="40000"/>
                </a:prstClr>
              </a:outerShdw>
              <a:reflection blurRad="6350" stA="52000" endA="300" endPos="35000" dir="5400000" sy="-100000" algn="bl" rotWithShape="0"/>
            </a:effectLst>
          </p:spPr>
        </p:pic>
      </p:grpSp>
      <p:sp>
        <p:nvSpPr>
          <p:cNvPr id="27" name="TextBox 26"/>
          <p:cNvSpPr txBox="1"/>
          <p:nvPr/>
        </p:nvSpPr>
        <p:spPr>
          <a:xfrm>
            <a:off x="895350" y="5257800"/>
            <a:ext cx="7562850" cy="1274857"/>
          </a:xfrm>
          <a:prstGeom prst="rect">
            <a:avLst/>
          </a:prstGeom>
          <a:noFill/>
        </p:spPr>
        <p:txBody>
          <a:bodyPr wrap="square" lIns="104287" tIns="52144" rIns="104287" bIns="52144" rtlCol="0">
            <a:spAutoFit/>
          </a:bodyPr>
          <a:lstStyle/>
          <a:p>
            <a:pPr algn="ctr"/>
            <a:r>
              <a:rPr lang="zh-TW" altLang="en-US" sz="1200" dirty="0" smtClean="0">
                <a:solidFill>
                  <a:srgbClr val="717174"/>
                </a:solidFill>
                <a:latin typeface="+mj-lt"/>
                <a:ea typeface="華康儷中黑" pitchFamily="49" charset="-120"/>
              </a:rPr>
              <a:t>包括</a:t>
            </a:r>
            <a:endParaRPr lang="en-US" altLang="zh-TW" sz="1200" dirty="0" smtClean="0">
              <a:solidFill>
                <a:srgbClr val="717174"/>
              </a:solidFill>
              <a:latin typeface="+mj-lt"/>
              <a:ea typeface="華康儷中黑" pitchFamily="49" charset="-120"/>
            </a:endParaRPr>
          </a:p>
          <a:p>
            <a:pPr algn="ctr"/>
            <a:r>
              <a:rPr lang="en-US" altLang="zh-TW" sz="1600" dirty="0" smtClean="0">
                <a:solidFill>
                  <a:srgbClr val="559FD4"/>
                </a:solidFill>
                <a:latin typeface="+mj-lt"/>
                <a:ea typeface="華康儷中黑" pitchFamily="49" charset="-120"/>
              </a:rPr>
              <a:t>HK.SHOP.COM</a:t>
            </a:r>
            <a:r>
              <a:rPr lang="zh-TW" altLang="en-US" sz="1600" dirty="0" smtClean="0">
                <a:solidFill>
                  <a:srgbClr val="559FD4"/>
                </a:solidFill>
                <a:latin typeface="+mj-lt"/>
                <a:ea typeface="華康儷中黑" pitchFamily="49" charset="-120"/>
              </a:rPr>
              <a:t>網站</a:t>
            </a:r>
            <a:r>
              <a:rPr lang="en-US" altLang="zh-TW" sz="1600" dirty="0" smtClean="0">
                <a:solidFill>
                  <a:srgbClr val="717174"/>
                </a:solidFill>
                <a:latin typeface="+mj-lt"/>
                <a:ea typeface="華康儷中黑" pitchFamily="49" charset="-120"/>
              </a:rPr>
              <a:t>‧</a:t>
            </a:r>
            <a:r>
              <a:rPr lang="zh-TW" altLang="en-US" sz="1600" dirty="0" smtClean="0">
                <a:solidFill>
                  <a:srgbClr val="559FD4"/>
                </a:solidFill>
                <a:latin typeface="+mj-lt"/>
                <a:ea typeface="華康儷中黑" pitchFamily="49" charset="-120"/>
              </a:rPr>
              <a:t>超連鎖™店主資格（</a:t>
            </a:r>
            <a:r>
              <a:rPr lang="en-US" altLang="zh-TW" sz="1600" dirty="0" smtClean="0">
                <a:solidFill>
                  <a:srgbClr val="559FD4"/>
                </a:solidFill>
                <a:latin typeface="+mj-lt"/>
                <a:ea typeface="華康儷中黑" pitchFamily="49" charset="-120"/>
              </a:rPr>
              <a:t>300BV</a:t>
            </a:r>
            <a:r>
              <a:rPr lang="zh-TW" altLang="en-US" sz="1600" dirty="0" smtClean="0">
                <a:solidFill>
                  <a:srgbClr val="559FD4"/>
                </a:solidFill>
                <a:latin typeface="+mj-lt"/>
                <a:ea typeface="華康儷中黑" pitchFamily="49" charset="-120"/>
              </a:rPr>
              <a:t>及</a:t>
            </a:r>
            <a:r>
              <a:rPr lang="en-US" altLang="zh-TW" sz="1600" dirty="0" smtClean="0">
                <a:solidFill>
                  <a:srgbClr val="559FD4"/>
                </a:solidFill>
                <a:latin typeface="+mj-lt"/>
                <a:ea typeface="華康儷中黑" pitchFamily="49" charset="-120"/>
              </a:rPr>
              <a:t>3</a:t>
            </a:r>
            <a:r>
              <a:rPr lang="zh-TW" altLang="en-US" sz="1600" dirty="0" smtClean="0">
                <a:solidFill>
                  <a:srgbClr val="559FD4"/>
                </a:solidFill>
                <a:latin typeface="+mj-lt"/>
                <a:ea typeface="華康儷中黑" pitchFamily="49" charset="-120"/>
              </a:rPr>
              <a:t>個商業發展中心）</a:t>
            </a:r>
            <a:endParaRPr lang="en-US" altLang="zh-TW" sz="1600" dirty="0" smtClean="0">
              <a:solidFill>
                <a:srgbClr val="559FD4"/>
              </a:solidFill>
              <a:latin typeface="+mj-lt"/>
              <a:ea typeface="華康儷中黑" pitchFamily="49" charset="-120"/>
            </a:endParaRPr>
          </a:p>
          <a:p>
            <a:pPr algn="ctr"/>
            <a:r>
              <a:rPr lang="zh-TW" altLang="en-US" sz="1600" dirty="0" smtClean="0">
                <a:solidFill>
                  <a:srgbClr val="559FD4"/>
                </a:solidFill>
                <a:latin typeface="+mj-lt"/>
                <a:ea typeface="華康儷中黑" pitchFamily="49" charset="-120"/>
              </a:rPr>
              <a:t>入門資料套裝</a:t>
            </a:r>
            <a:r>
              <a:rPr lang="en-US" altLang="zh-TW" sz="1600" dirty="0" smtClean="0">
                <a:solidFill>
                  <a:srgbClr val="717174"/>
                </a:solidFill>
                <a:latin typeface="+mj-lt"/>
                <a:ea typeface="華康儷中黑" pitchFamily="49" charset="-120"/>
              </a:rPr>
              <a:t>‧</a:t>
            </a:r>
            <a:r>
              <a:rPr lang="zh-TW" altLang="en-US" sz="1600" dirty="0" smtClean="0">
                <a:solidFill>
                  <a:srgbClr val="559FD4"/>
                </a:solidFill>
                <a:latin typeface="+mj-lt"/>
                <a:ea typeface="華康儷中黑" pitchFamily="49" charset="-120"/>
              </a:rPr>
              <a:t>美安香港精選產品套裝</a:t>
            </a:r>
            <a:r>
              <a:rPr lang="en-US" altLang="zh-TW" sz="1600" dirty="0" smtClean="0">
                <a:solidFill>
                  <a:srgbClr val="717174"/>
                </a:solidFill>
                <a:latin typeface="+mj-lt"/>
                <a:ea typeface="華康儷中黑" pitchFamily="49" charset="-120"/>
              </a:rPr>
              <a:t>‧</a:t>
            </a:r>
            <a:r>
              <a:rPr lang="zh-TW" altLang="en-US" sz="1600" dirty="0" smtClean="0">
                <a:solidFill>
                  <a:srgbClr val="559FD4"/>
                </a:solidFill>
                <a:latin typeface="+mj-lt"/>
                <a:ea typeface="華康儷中黑" pitchFamily="49" charset="-120"/>
              </a:rPr>
              <a:t>事業建立支援工具</a:t>
            </a:r>
            <a:endParaRPr lang="en-US" altLang="zh-TW" sz="1600" dirty="0" smtClean="0">
              <a:solidFill>
                <a:srgbClr val="559FD4"/>
              </a:solidFill>
              <a:latin typeface="+mj-lt"/>
              <a:ea typeface="華康儷中黑" pitchFamily="49" charset="-120"/>
            </a:endParaRPr>
          </a:p>
          <a:p>
            <a:pPr algn="ctr"/>
            <a:r>
              <a:rPr lang="en-US" altLang="zh-TW" sz="800" b="1" dirty="0" smtClean="0">
                <a:solidFill>
                  <a:srgbClr val="717174"/>
                </a:solidFill>
                <a:latin typeface="+mj-lt"/>
                <a:ea typeface="華康儷中黑" pitchFamily="49" charset="-120"/>
              </a:rPr>
              <a:t>CONTAINS</a:t>
            </a:r>
          </a:p>
          <a:p>
            <a:pPr algn="ctr"/>
            <a:r>
              <a:rPr lang="en-US" altLang="zh-TW" sz="1200" b="1" dirty="0" smtClean="0">
                <a:solidFill>
                  <a:srgbClr val="559FD4"/>
                </a:solidFill>
                <a:latin typeface="+mj-lt"/>
                <a:ea typeface="華康儷中黑" pitchFamily="49" charset="-120"/>
              </a:rPr>
              <a:t>HK.SHOP.COM</a:t>
            </a:r>
            <a:r>
              <a:rPr lang="en-US" altLang="zh-TW" sz="1200" b="1" dirty="0" smtClean="0">
                <a:solidFill>
                  <a:srgbClr val="717174"/>
                </a:solidFill>
                <a:latin typeface="+mj-lt"/>
                <a:ea typeface="華康儷中黑" pitchFamily="49" charset="-120"/>
              </a:rPr>
              <a:t> </a:t>
            </a:r>
            <a:r>
              <a:rPr lang="en-US" altLang="zh-TW" sz="1200" b="1" dirty="0" smtClean="0">
                <a:solidFill>
                  <a:srgbClr val="559FD4"/>
                </a:solidFill>
                <a:latin typeface="+mj-lt"/>
                <a:ea typeface="華康儷中黑" pitchFamily="49" charset="-120"/>
              </a:rPr>
              <a:t>website </a:t>
            </a:r>
            <a:r>
              <a:rPr lang="en-US" altLang="zh-TW" sz="1200" b="1" dirty="0" smtClean="0">
                <a:solidFill>
                  <a:srgbClr val="717174"/>
                </a:solidFill>
                <a:latin typeface="+mj-lt"/>
                <a:ea typeface="華康儷中黑" pitchFamily="49" charset="-120"/>
              </a:rPr>
              <a:t>∙ </a:t>
            </a:r>
            <a:r>
              <a:rPr lang="en-US" altLang="zh-TW" sz="1200" b="1" dirty="0" err="1" smtClean="0">
                <a:solidFill>
                  <a:srgbClr val="559FD4"/>
                </a:solidFill>
                <a:latin typeface="+mj-lt"/>
                <a:ea typeface="華康儷中黑" pitchFamily="49" charset="-120"/>
              </a:rPr>
              <a:t>UnFranchise</a:t>
            </a:r>
            <a:r>
              <a:rPr lang="en-US" altLang="zh-TW" sz="1200" b="1" dirty="0" smtClean="0">
                <a:solidFill>
                  <a:srgbClr val="559FD4"/>
                </a:solidFill>
                <a:latin typeface="+mj-lt"/>
                <a:ea typeface="華康儷中黑" pitchFamily="49" charset="-120"/>
              </a:rPr>
              <a:t>™ Business (300 BV &amp; 3 BDCs)</a:t>
            </a:r>
          </a:p>
          <a:p>
            <a:pPr algn="ctr"/>
            <a:r>
              <a:rPr lang="en-US" altLang="zh-TW" sz="1200" b="1" dirty="0" smtClean="0">
                <a:solidFill>
                  <a:srgbClr val="559FD4"/>
                </a:solidFill>
                <a:latin typeface="+mj-lt"/>
                <a:ea typeface="華康儷中黑" pitchFamily="49" charset="-120"/>
              </a:rPr>
              <a:t>Subscription Kit with selected </a:t>
            </a:r>
            <a:r>
              <a:rPr lang="en-US" altLang="zh-TW" sz="1200" b="1" dirty="0" err="1" smtClean="0">
                <a:solidFill>
                  <a:srgbClr val="559FD4"/>
                </a:solidFill>
                <a:latin typeface="+mj-lt"/>
                <a:ea typeface="華康儷中黑" pitchFamily="49" charset="-120"/>
              </a:rPr>
              <a:t>mhk</a:t>
            </a:r>
            <a:r>
              <a:rPr lang="en-US" altLang="zh-TW" sz="1200" b="1" dirty="0" smtClean="0">
                <a:solidFill>
                  <a:srgbClr val="559FD4"/>
                </a:solidFill>
                <a:latin typeface="+mj-lt"/>
                <a:ea typeface="華康儷中黑" pitchFamily="49" charset="-120"/>
              </a:rPr>
              <a:t> brands</a:t>
            </a:r>
            <a:r>
              <a:rPr lang="en-US" altLang="zh-TW" sz="1200" b="1" dirty="0" smtClean="0">
                <a:solidFill>
                  <a:srgbClr val="717174"/>
                </a:solidFill>
                <a:latin typeface="+mj-lt"/>
                <a:ea typeface="華康儷中黑" pitchFamily="49" charset="-120"/>
              </a:rPr>
              <a:t> ∙ </a:t>
            </a:r>
            <a:r>
              <a:rPr lang="en-US" altLang="zh-TW" sz="1200" b="1" dirty="0" smtClean="0">
                <a:solidFill>
                  <a:srgbClr val="559FD4"/>
                </a:solidFill>
                <a:latin typeface="+mj-lt"/>
                <a:ea typeface="華康儷中黑" pitchFamily="49" charset="-120"/>
              </a:rPr>
              <a:t>Business-building materials</a:t>
            </a:r>
            <a:endParaRPr lang="zh-TW" altLang="en-US" sz="1200" b="1" dirty="0">
              <a:solidFill>
                <a:srgbClr val="559FD4"/>
              </a:solidFill>
              <a:latin typeface="+mj-lt"/>
              <a:ea typeface="華康儷中黑" pitchFamily="49" charset="-12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600200"/>
            <a:ext cx="7772400" cy="1470025"/>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800" b="0"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Arial" pitchFamily="34" charset="0"/>
              </a:rPr>
              <a:t>Isotonix®</a:t>
            </a:r>
            <a:r>
              <a:rPr kumimoji="0" lang="zh-TW" altLang="en-US" sz="5800" b="0"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Arial" pitchFamily="34" charset="0"/>
              </a:rPr>
              <a:t>資料冊</a:t>
            </a:r>
            <a:r>
              <a:rPr kumimoji="0" lang="en-US" altLang="zh-TW" sz="3600" b="0"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Arial" pitchFamily="34" charset="0"/>
              </a:rPr>
              <a:t/>
            </a:r>
            <a:br>
              <a:rPr kumimoji="0" lang="en-US" altLang="zh-TW" sz="3600" b="0"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Arial" pitchFamily="34" charset="0"/>
              </a:rPr>
            </a:br>
            <a:r>
              <a:rPr kumimoji="0" lang="en-US" sz="5000" b="1" i="0" u="none" strike="noStrike" kern="1200" cap="none" spc="0" normalizeH="0" baseline="0" noProof="0" dirty="0" err="1" smtClean="0">
                <a:ln>
                  <a:noFill/>
                </a:ln>
                <a:solidFill>
                  <a:srgbClr val="003399"/>
                </a:solidFill>
                <a:effectLst/>
                <a:uLnTx/>
                <a:uFillTx/>
                <a:latin typeface="Calibri" pitchFamily="34" charset="0"/>
                <a:ea typeface="華康儷中黑" pitchFamily="49" charset="-120"/>
                <a:cs typeface="Arial" pitchFamily="34" charset="0"/>
              </a:rPr>
              <a:t>Isotonix</a:t>
            </a:r>
            <a:r>
              <a:rPr kumimoji="0" lang="en-US" sz="5000" b="1"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Arial" pitchFamily="34" charset="0"/>
              </a:rPr>
              <a:t>® Booklet </a:t>
            </a:r>
            <a:endParaRPr kumimoji="0" lang="en-US" sz="5000" b="1" i="0" u="none" strike="noStrike" kern="1200" cap="none" spc="0" normalizeH="0" baseline="0" noProof="0" dirty="0">
              <a:ln>
                <a:noFill/>
              </a:ln>
              <a:solidFill>
                <a:srgbClr val="003399"/>
              </a:solidFill>
              <a:effectLst/>
              <a:uLnTx/>
              <a:uFillTx/>
              <a:latin typeface="+mj-lt"/>
              <a:ea typeface="+mj-ea"/>
              <a:cs typeface="+mj-cs"/>
            </a:endParaRPr>
          </a:p>
        </p:txBody>
      </p:sp>
      <p:pic>
        <p:nvPicPr>
          <p:cNvPr id="3" name="Picture 2"/>
          <p:cNvPicPr>
            <a:picLocks noChangeAspect="1" noChangeArrowheads="1"/>
          </p:cNvPicPr>
          <p:nvPr/>
        </p:nvPicPr>
        <p:blipFill>
          <a:blip r:embed="rId2" cstate="print"/>
          <a:srcRect l="11146" t="14667" r="9687" b="4000"/>
          <a:stretch>
            <a:fillRect/>
          </a:stretch>
        </p:blipFill>
        <p:spPr bwMode="auto">
          <a:xfrm>
            <a:off x="4724400" y="3581400"/>
            <a:ext cx="4034850" cy="25908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9144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tab pos="1892300" algn="l"/>
              </a:tabLst>
              <a:defRPr/>
            </a:pPr>
            <a:r>
              <a:rPr kumimoji="0" lang="en-US" sz="3200" b="0"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Arial" pitchFamily="34" charset="0"/>
              </a:rPr>
              <a:t>Isotonix®</a:t>
            </a:r>
            <a:r>
              <a:rPr kumimoji="0" lang="zh-TW" altLang="en-US" sz="3200" b="0"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Arial" pitchFamily="34" charset="0"/>
              </a:rPr>
              <a:t>資料冊</a:t>
            </a:r>
            <a:r>
              <a:rPr kumimoji="0" lang="en-US" altLang="zh-TW" sz="2800" b="0"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Arial" pitchFamily="34" charset="0"/>
              </a:rPr>
              <a:t/>
            </a:r>
            <a:br>
              <a:rPr kumimoji="0" lang="en-US" altLang="zh-TW" sz="2800" b="0"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Arial" pitchFamily="34" charset="0"/>
              </a:rPr>
            </a:br>
            <a:r>
              <a:rPr kumimoji="0" lang="en-US" sz="2800" b="1" i="0" u="none" strike="noStrike" kern="1200" cap="none" spc="0" normalizeH="0" baseline="0" noProof="0" dirty="0" err="1" smtClean="0">
                <a:ln>
                  <a:noFill/>
                </a:ln>
                <a:solidFill>
                  <a:srgbClr val="003399"/>
                </a:solidFill>
                <a:effectLst/>
                <a:uLnTx/>
                <a:uFillTx/>
                <a:latin typeface="Calibri" pitchFamily="34" charset="0"/>
                <a:ea typeface="華康儷中黑" pitchFamily="49" charset="-120"/>
                <a:cs typeface="Arial" pitchFamily="34" charset="0"/>
              </a:rPr>
              <a:t>Isotonix</a:t>
            </a:r>
            <a:r>
              <a:rPr kumimoji="0" lang="en-US" sz="2800" b="1"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Arial" pitchFamily="34" charset="0"/>
              </a:rPr>
              <a:t>® Booklet </a:t>
            </a:r>
            <a:endParaRPr kumimoji="0" lang="en-US" sz="2800" b="1" i="0" u="none" strike="noStrike" kern="1200" cap="none" spc="0" normalizeH="0" baseline="0" noProof="0" dirty="0">
              <a:ln>
                <a:noFill/>
              </a:ln>
              <a:solidFill>
                <a:srgbClr val="003399"/>
              </a:solidFill>
              <a:effectLst/>
              <a:uLnTx/>
              <a:uFillTx/>
              <a:latin typeface="+mj-lt"/>
              <a:ea typeface="+mj-ea"/>
              <a:cs typeface="+mj-cs"/>
            </a:endParaRPr>
          </a:p>
        </p:txBody>
      </p:sp>
      <p:sp>
        <p:nvSpPr>
          <p:cNvPr id="5" name="Content Placeholder 2"/>
          <p:cNvSpPr txBox="1">
            <a:spLocks/>
          </p:cNvSpPr>
          <p:nvPr/>
        </p:nvSpPr>
        <p:spPr>
          <a:xfrm>
            <a:off x="457200" y="2103437"/>
            <a:ext cx="3962400" cy="4525963"/>
          </a:xfrm>
          <a:prstGeom prst="rect">
            <a:avLst/>
          </a:prstGeom>
        </p:spPr>
        <p:txBody>
          <a:bodyPr>
            <a:normAutofit/>
          </a:bodyPr>
          <a:lstStyle/>
          <a:p>
            <a:pPr marL="393700" marR="0" lvl="0" indent="-393700" algn="l" defTabSz="914400" rtl="0" eaLnBrk="0" fontAlgn="base" latinLnBrk="0" hangingPunct="0">
              <a:lnSpc>
                <a:spcPct val="100000"/>
              </a:lnSpc>
              <a:spcBef>
                <a:spcPct val="0"/>
              </a:spcBef>
              <a:spcAft>
                <a:spcPct val="0"/>
              </a:spcAft>
              <a:buClr>
                <a:schemeClr val="accent3"/>
              </a:buClr>
              <a:buSzPct val="95000"/>
              <a:buFont typeface="Wingdings 2"/>
              <a:buChar char=""/>
              <a:tabLst/>
              <a:defRPr/>
            </a:pPr>
            <a:r>
              <a:rPr kumimoji="0" lang="zh-TW" altLang="en-US" sz="2200" b="0"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Times New Roman" pitchFamily="18" charset="0"/>
              </a:rPr>
              <a:t>提供</a:t>
            </a:r>
            <a:endParaRPr kumimoji="0" lang="en-US" altLang="en-US" sz="2200" b="0"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Times New Roman" pitchFamily="18" charset="0"/>
            </a:endParaRPr>
          </a:p>
          <a:p>
            <a:pPr marL="793750" marR="0" lvl="1" indent="-393700" algn="l" defTabSz="914400" rtl="0" eaLnBrk="0" fontAlgn="base" latinLnBrk="0" hangingPunct="0">
              <a:lnSpc>
                <a:spcPct val="100000"/>
              </a:lnSpc>
              <a:spcBef>
                <a:spcPct val="0"/>
              </a:spcBef>
              <a:spcAft>
                <a:spcPct val="0"/>
              </a:spcAft>
              <a:buClr>
                <a:schemeClr val="bg2">
                  <a:lumMod val="75000"/>
                </a:schemeClr>
              </a:buClr>
              <a:buSzPct val="85000"/>
              <a:buFont typeface="Wingdings" pitchFamily="2" charset="2"/>
              <a:buChar char="ü"/>
              <a:tabLst/>
              <a:defRPr/>
            </a:pPr>
            <a:r>
              <a:rPr kumimoji="0" lang="en-US" altLang="zh-TW" sz="2200" b="0"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mn-cs"/>
              </a:rPr>
              <a:t>Isotonix</a:t>
            </a:r>
            <a:r>
              <a:rPr kumimoji="0" lang="zh-TW" altLang="en-US" sz="2200" b="0"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mn-cs"/>
              </a:rPr>
              <a:t>的科學原理</a:t>
            </a:r>
            <a:endParaRPr kumimoji="0" lang="en-US" altLang="zh-TW" sz="2200" b="0"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mn-cs"/>
            </a:endParaRPr>
          </a:p>
          <a:p>
            <a:pPr marL="793750" marR="0" lvl="1" indent="-393700" algn="l" defTabSz="914400" rtl="0" eaLnBrk="0" fontAlgn="base" latinLnBrk="0" hangingPunct="0">
              <a:lnSpc>
                <a:spcPct val="100000"/>
              </a:lnSpc>
              <a:spcBef>
                <a:spcPct val="0"/>
              </a:spcBef>
              <a:spcAft>
                <a:spcPct val="0"/>
              </a:spcAft>
              <a:buClr>
                <a:schemeClr val="bg2">
                  <a:lumMod val="75000"/>
                </a:schemeClr>
              </a:buClr>
              <a:buSzPct val="85000"/>
              <a:buFont typeface="Wingdings" pitchFamily="2" charset="2"/>
              <a:buChar char="ü"/>
              <a:tabLst/>
              <a:defRPr/>
            </a:pPr>
            <a:r>
              <a:rPr kumimoji="0" lang="zh-TW" altLang="en-US" sz="2200" b="0"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mn-cs"/>
              </a:rPr>
              <a:t>產品特性、優勢和好處</a:t>
            </a:r>
            <a:endParaRPr kumimoji="0" lang="en-US" altLang="zh-TW" sz="2200" b="0"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mn-cs"/>
            </a:endParaRPr>
          </a:p>
          <a:p>
            <a:pPr marL="793750" marR="0" lvl="1" indent="-393700" algn="l" defTabSz="914400" rtl="0" eaLnBrk="0" fontAlgn="base" latinLnBrk="0" hangingPunct="0">
              <a:lnSpc>
                <a:spcPct val="100000"/>
              </a:lnSpc>
              <a:spcBef>
                <a:spcPct val="0"/>
              </a:spcBef>
              <a:spcAft>
                <a:spcPct val="0"/>
              </a:spcAft>
              <a:buClr>
                <a:schemeClr val="bg2">
                  <a:lumMod val="75000"/>
                </a:schemeClr>
              </a:buClr>
              <a:buSzPct val="85000"/>
              <a:buFont typeface="Wingdings" pitchFamily="2" charset="2"/>
              <a:buChar char="ü"/>
              <a:tabLst/>
              <a:defRPr/>
            </a:pPr>
            <a:r>
              <a:rPr kumimoji="0" lang="zh-TW" altLang="en-US" sz="2200" b="0"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mn-cs"/>
              </a:rPr>
              <a:t>針對性的配方</a:t>
            </a:r>
            <a:endParaRPr kumimoji="0" lang="en-US" altLang="zh-TW" sz="2200" b="0"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mn-cs"/>
            </a:endParaRPr>
          </a:p>
          <a:p>
            <a:pPr marL="393700" marR="0" lvl="0" indent="-393700" algn="l" defTabSz="914400" rtl="0" eaLnBrk="0" fontAlgn="base" latinLnBrk="0" hangingPunct="0">
              <a:lnSpc>
                <a:spcPct val="100000"/>
              </a:lnSpc>
              <a:spcBef>
                <a:spcPct val="0"/>
              </a:spcBef>
              <a:spcAft>
                <a:spcPct val="0"/>
              </a:spcAft>
              <a:buClr>
                <a:schemeClr val="accent3"/>
              </a:buClr>
              <a:buSzPct val="95000"/>
              <a:buFont typeface="Wingdings 2"/>
              <a:buChar char=""/>
              <a:tabLst/>
              <a:defRPr/>
            </a:pPr>
            <a:endParaRPr kumimoji="0" lang="en-US" altLang="zh-TW" sz="2600" b="0"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Times New Roman" pitchFamily="18" charset="0"/>
            </a:endParaRPr>
          </a:p>
          <a:p>
            <a:pPr marL="393700" marR="0" lvl="0" indent="-393700" algn="l" defTabSz="914400" rtl="0" eaLnBrk="0" fontAlgn="base" latinLnBrk="0" hangingPunct="0">
              <a:lnSpc>
                <a:spcPct val="100000"/>
              </a:lnSpc>
              <a:spcBef>
                <a:spcPct val="0"/>
              </a:spcBef>
              <a:spcAft>
                <a:spcPct val="0"/>
              </a:spcAft>
              <a:buClr>
                <a:schemeClr val="accent3"/>
              </a:buClr>
              <a:buSzPct val="95000"/>
              <a:buFont typeface="Wingdings 2"/>
              <a:buChar char=""/>
              <a:tabLst/>
              <a:defRPr/>
            </a:pPr>
            <a:r>
              <a:rPr kumimoji="0" lang="en-US" altLang="zh-TW" sz="1800" b="0"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Times New Roman" pitchFamily="18" charset="0"/>
              </a:rPr>
              <a:t>Provides</a:t>
            </a:r>
          </a:p>
          <a:p>
            <a:pPr marL="793750" marR="0" lvl="1" indent="-393700" algn="l" defTabSz="914400" rtl="0" eaLnBrk="1" fontAlgn="auto" latinLnBrk="0" hangingPunct="1">
              <a:lnSpc>
                <a:spcPct val="100000"/>
              </a:lnSpc>
              <a:spcBef>
                <a:spcPct val="0"/>
              </a:spcBef>
              <a:spcAft>
                <a:spcPts val="0"/>
              </a:spcAft>
              <a:buClr>
                <a:srgbClr val="3399FF"/>
              </a:buClr>
              <a:buSzPct val="85000"/>
              <a:buFont typeface="Wingdings" pitchFamily="2" charset="2"/>
              <a:buChar char="ü"/>
              <a:tabLst/>
              <a:defRPr/>
            </a:pPr>
            <a:r>
              <a:rPr kumimoji="0" lang="en-US" altLang="zh-TW" sz="1800" b="0"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Times New Roman" pitchFamily="18" charset="0"/>
              </a:rPr>
              <a:t>Science behind Isotonix</a:t>
            </a:r>
          </a:p>
          <a:p>
            <a:pPr marL="793750" marR="0" lvl="1" indent="-393700" algn="l" defTabSz="914400" rtl="0" eaLnBrk="1" fontAlgn="auto" latinLnBrk="0" hangingPunct="1">
              <a:lnSpc>
                <a:spcPct val="100000"/>
              </a:lnSpc>
              <a:spcBef>
                <a:spcPct val="0"/>
              </a:spcBef>
              <a:spcAft>
                <a:spcPts val="0"/>
              </a:spcAft>
              <a:buClr>
                <a:srgbClr val="3399FF"/>
              </a:buClr>
              <a:buSzPct val="85000"/>
              <a:buFont typeface="Wingdings" pitchFamily="2" charset="2"/>
              <a:buChar char="ü"/>
              <a:tabLst/>
              <a:defRPr/>
            </a:pPr>
            <a:r>
              <a:rPr kumimoji="0" lang="en-US" altLang="zh-TW" sz="1800" b="0"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Times New Roman" pitchFamily="18" charset="0"/>
              </a:rPr>
              <a:t>Product features, advantages and benefits</a:t>
            </a:r>
          </a:p>
          <a:p>
            <a:pPr marL="793750" marR="0" lvl="1" indent="-393700" algn="l" defTabSz="914400" rtl="0" eaLnBrk="1" fontAlgn="auto" latinLnBrk="0" hangingPunct="1">
              <a:lnSpc>
                <a:spcPct val="100000"/>
              </a:lnSpc>
              <a:spcBef>
                <a:spcPct val="0"/>
              </a:spcBef>
              <a:spcAft>
                <a:spcPts val="0"/>
              </a:spcAft>
              <a:buClr>
                <a:srgbClr val="3399FF"/>
              </a:buClr>
              <a:buSzPct val="85000"/>
              <a:buFont typeface="Wingdings" pitchFamily="2" charset="2"/>
              <a:buChar char="ü"/>
              <a:tabLst/>
              <a:defRPr/>
            </a:pPr>
            <a:r>
              <a:rPr kumimoji="0" lang="en-US" altLang="zh-TW" sz="1800" b="0"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Times New Roman" pitchFamily="18" charset="0"/>
              </a:rPr>
              <a:t>Specialized formulation</a:t>
            </a:r>
          </a:p>
        </p:txBody>
      </p:sp>
      <p:pic>
        <p:nvPicPr>
          <p:cNvPr id="6" name="Picture 2"/>
          <p:cNvPicPr>
            <a:picLocks noChangeAspect="1" noChangeArrowheads="1"/>
          </p:cNvPicPr>
          <p:nvPr/>
        </p:nvPicPr>
        <p:blipFill>
          <a:blip r:embed="rId2" cstate="print"/>
          <a:srcRect l="11146" t="14667" r="9687" b="4000"/>
          <a:stretch>
            <a:fillRect/>
          </a:stretch>
        </p:blipFill>
        <p:spPr bwMode="auto">
          <a:xfrm>
            <a:off x="5126638" y="1371600"/>
            <a:ext cx="3560162" cy="2286000"/>
          </a:xfrm>
          <a:prstGeom prst="rect">
            <a:avLst/>
          </a:prstGeom>
          <a:ln>
            <a:noFill/>
          </a:ln>
          <a:effectLst>
            <a:outerShdw blurRad="292100" dist="139700" dir="2700000" algn="tl" rotWithShape="0">
              <a:srgbClr val="333333">
                <a:alpha val="65000"/>
              </a:srgbClr>
            </a:outerShdw>
          </a:effectLst>
        </p:spPr>
      </p:pic>
      <p:grpSp>
        <p:nvGrpSpPr>
          <p:cNvPr id="7" name="Group 13"/>
          <p:cNvGrpSpPr/>
          <p:nvPr/>
        </p:nvGrpSpPr>
        <p:grpSpPr>
          <a:xfrm>
            <a:off x="4876800" y="3810000"/>
            <a:ext cx="3886200" cy="2104679"/>
            <a:chOff x="3857625" y="3352995"/>
            <a:chExt cx="3048000" cy="1495079"/>
          </a:xfrm>
        </p:grpSpPr>
        <p:pic>
          <p:nvPicPr>
            <p:cNvPr id="8" name="Picture 3"/>
            <p:cNvPicPr>
              <a:picLocks noChangeAspect="1" noChangeArrowheads="1"/>
            </p:cNvPicPr>
            <p:nvPr/>
          </p:nvPicPr>
          <p:blipFill>
            <a:blip r:embed="rId3" cstate="print"/>
            <a:srcRect l="50943" t="30692" r="1572" b="20503"/>
            <a:stretch>
              <a:fillRect/>
            </a:stretch>
          </p:blipFill>
          <p:spPr bwMode="auto">
            <a:xfrm>
              <a:off x="3857625" y="3352995"/>
              <a:ext cx="1371600" cy="881094"/>
            </a:xfrm>
            <a:prstGeom prst="rect">
              <a:avLst/>
            </a:prstGeom>
            <a:ln>
              <a:noFill/>
            </a:ln>
            <a:effectLst>
              <a:outerShdw blurRad="292100" dist="139700" dir="2700000" algn="tl" rotWithShape="0">
                <a:srgbClr val="333333">
                  <a:alpha val="65000"/>
                </a:srgbClr>
              </a:outerShdw>
            </a:effectLst>
          </p:spPr>
        </p:pic>
        <p:pic>
          <p:nvPicPr>
            <p:cNvPr id="9" name="Picture 3"/>
            <p:cNvPicPr>
              <a:picLocks noChangeAspect="1" noChangeArrowheads="1"/>
            </p:cNvPicPr>
            <p:nvPr/>
          </p:nvPicPr>
          <p:blipFill>
            <a:blip r:embed="rId3" cstate="print"/>
            <a:srcRect l="3459" t="30692" r="49056" b="20503"/>
            <a:stretch>
              <a:fillRect/>
            </a:stretch>
          </p:blipFill>
          <p:spPr bwMode="auto">
            <a:xfrm>
              <a:off x="4391025" y="3505395"/>
              <a:ext cx="1371600" cy="881094"/>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a:blip r:embed="rId4" cstate="print"/>
            <a:srcRect l="49688" t="31014" r="1979" b="20986"/>
            <a:stretch>
              <a:fillRect/>
            </a:stretch>
          </p:blipFill>
          <p:spPr bwMode="auto">
            <a:xfrm>
              <a:off x="5000625" y="3733995"/>
              <a:ext cx="1371600" cy="851337"/>
            </a:xfrm>
            <a:prstGeom prst="rect">
              <a:avLst/>
            </a:prstGeom>
            <a:ln>
              <a:noFill/>
            </a:ln>
            <a:effectLst>
              <a:outerShdw blurRad="292100" dist="139700" dir="2700000" algn="tl" rotWithShape="0">
                <a:srgbClr val="333333">
                  <a:alpha val="65000"/>
                </a:srgbClr>
              </a:outerShdw>
            </a:effectLst>
          </p:spPr>
        </p:pic>
        <p:pic>
          <p:nvPicPr>
            <p:cNvPr id="11" name="Picture 4"/>
            <p:cNvPicPr>
              <a:picLocks noChangeAspect="1" noChangeArrowheads="1"/>
            </p:cNvPicPr>
            <p:nvPr/>
          </p:nvPicPr>
          <p:blipFill>
            <a:blip r:embed="rId5" cstate="print"/>
            <a:srcRect l="3333" t="30454" r="49337" b="20657"/>
            <a:stretch>
              <a:fillRect/>
            </a:stretch>
          </p:blipFill>
          <p:spPr bwMode="auto">
            <a:xfrm>
              <a:off x="5534025" y="3962595"/>
              <a:ext cx="1371600" cy="885479"/>
            </a:xfrm>
            <a:prstGeom prst="rect">
              <a:avLst/>
            </a:prstGeom>
            <a:ln>
              <a:noFill/>
            </a:ln>
            <a:effectLst>
              <a:outerShdw blurRad="292100" dist="139700" dir="2700000" algn="tl" rotWithShape="0">
                <a:srgbClr val="333333">
                  <a:alpha val="65000"/>
                </a:srgbClr>
              </a:outerShdw>
            </a:effectLst>
          </p:spPr>
        </p:pic>
      </p:grpSp>
      <p:grpSp>
        <p:nvGrpSpPr>
          <p:cNvPr id="12" name="Group 19"/>
          <p:cNvGrpSpPr/>
          <p:nvPr/>
        </p:nvGrpSpPr>
        <p:grpSpPr>
          <a:xfrm>
            <a:off x="4419600" y="5323582"/>
            <a:ext cx="4343473" cy="1077218"/>
            <a:chOff x="5334000" y="5171182"/>
            <a:chExt cx="4343473" cy="1077218"/>
          </a:xfrm>
        </p:grpSpPr>
        <p:sp>
          <p:nvSpPr>
            <p:cNvPr id="13" name="Rectangle 12"/>
            <p:cNvSpPr>
              <a:spLocks noChangeArrowheads="1"/>
            </p:cNvSpPr>
            <p:nvPr/>
          </p:nvSpPr>
          <p:spPr bwMode="auto">
            <a:xfrm>
              <a:off x="5334000" y="5171182"/>
              <a:ext cx="30480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fontAlgn="base">
                <a:spcBef>
                  <a:spcPct val="0"/>
                </a:spcBef>
                <a:spcAft>
                  <a:spcPct val="0"/>
                </a:spcAft>
              </a:pPr>
              <a:endParaRPr lang="zh-TW" altLang="en-US" sz="1600" dirty="0" smtClean="0">
                <a:solidFill>
                  <a:srgbClr val="003399"/>
                </a:solidFill>
                <a:latin typeface="Calibri" pitchFamily="34" charset="0"/>
                <a:ea typeface="華康儷中黑" pitchFamily="49" charset="-120"/>
              </a:endParaRPr>
            </a:p>
            <a:p>
              <a:pPr algn="ctr" defTabSz="914400" eaLnBrk="0" fontAlgn="base" hangingPunct="0">
                <a:spcBef>
                  <a:spcPct val="0"/>
                </a:spcBef>
                <a:spcAft>
                  <a:spcPct val="0"/>
                </a:spcAft>
              </a:pPr>
              <a:endParaRPr lang="zh-TW" altLang="en-US" sz="1600" dirty="0" smtClean="0">
                <a:solidFill>
                  <a:srgbClr val="003399"/>
                </a:solidFill>
                <a:latin typeface="Calibri" pitchFamily="34" charset="0"/>
                <a:ea typeface="華康儷中黑" pitchFamily="49" charset="-120"/>
              </a:endParaRPr>
            </a:p>
            <a:p>
              <a:pPr algn="ctr" defTabSz="914400" eaLnBrk="0" fontAlgn="base" hangingPunct="0">
                <a:spcBef>
                  <a:spcPct val="0"/>
                </a:spcBef>
                <a:spcAft>
                  <a:spcPct val="0"/>
                </a:spcAft>
              </a:pPr>
              <a:endParaRPr lang="en-US" sz="1600" dirty="0" smtClean="0">
                <a:solidFill>
                  <a:srgbClr val="003399"/>
                </a:solidFill>
                <a:latin typeface="Calibri" pitchFamily="34" charset="0"/>
                <a:ea typeface="華康儷中黑" pitchFamily="49" charset="-120"/>
                <a:cs typeface="Arial" pitchFamily="34" charset="0"/>
              </a:endParaRPr>
            </a:p>
            <a:p>
              <a:pPr algn="ctr" defTabSz="914400" eaLnBrk="0" fontAlgn="base" hangingPunct="0">
                <a:spcBef>
                  <a:spcPct val="0"/>
                </a:spcBef>
                <a:spcAft>
                  <a:spcPct val="0"/>
                </a:spcAft>
              </a:pPr>
              <a:r>
                <a:rPr lang="en-US" altLang="zh-TW" sz="1600" dirty="0" smtClean="0">
                  <a:solidFill>
                    <a:srgbClr val="003399"/>
                  </a:solidFill>
                  <a:latin typeface="Calibri" pitchFamily="34" charset="0"/>
                  <a:ea typeface="華康儷中黑" pitchFamily="49" charset="-120"/>
                  <a:cs typeface="Times New Roman" pitchFamily="18" charset="0"/>
                </a:rPr>
                <a:t>Code: HK161   DC$50    </a:t>
              </a:r>
              <a:endParaRPr lang="en-US" altLang="zh-TW" sz="1600" dirty="0" smtClean="0">
                <a:solidFill>
                  <a:srgbClr val="003399"/>
                </a:solidFill>
                <a:latin typeface="Calibri" pitchFamily="34" charset="0"/>
                <a:ea typeface="華康儷中黑" pitchFamily="49" charset="-120"/>
              </a:endParaRPr>
            </a:p>
          </p:txBody>
        </p:sp>
        <p:sp>
          <p:nvSpPr>
            <p:cNvPr id="14" name="Rectangle 13"/>
            <p:cNvSpPr/>
            <p:nvPr/>
          </p:nvSpPr>
          <p:spPr>
            <a:xfrm>
              <a:off x="7772400" y="5909846"/>
              <a:ext cx="1905073" cy="338554"/>
            </a:xfrm>
            <a:prstGeom prst="rect">
              <a:avLst/>
            </a:prstGeom>
          </p:spPr>
          <p:txBody>
            <a:bodyPr wrap="none">
              <a:spAutoFit/>
            </a:bodyPr>
            <a:lstStyle/>
            <a:p>
              <a:pPr marL="393700" indent="-393700" eaLnBrk="0" fontAlgn="base" hangingPunct="0">
                <a:spcBef>
                  <a:spcPct val="0"/>
                </a:spcBef>
                <a:spcAft>
                  <a:spcPct val="0"/>
                </a:spcAft>
              </a:pPr>
              <a:r>
                <a:rPr lang="en-US" sz="1600" dirty="0" smtClean="0">
                  <a:solidFill>
                    <a:srgbClr val="003399"/>
                  </a:solidFill>
                  <a:latin typeface="Calibri" pitchFamily="34" charset="0"/>
                  <a:ea typeface="華康儷中黑" pitchFamily="49" charset="-120"/>
                  <a:cs typeface="Arial" pitchFamily="34" charset="0"/>
                </a:rPr>
                <a:t>(10</a:t>
              </a:r>
              <a:r>
                <a:rPr lang="zh-TW" altLang="en-US" sz="1600" dirty="0" smtClean="0">
                  <a:solidFill>
                    <a:srgbClr val="003399"/>
                  </a:solidFill>
                  <a:latin typeface="Calibri" pitchFamily="34" charset="0"/>
                  <a:ea typeface="華康儷中黑" pitchFamily="49" charset="-120"/>
                  <a:cs typeface="Arial" pitchFamily="34" charset="0"/>
                </a:rPr>
                <a:t>本裝</a:t>
              </a:r>
              <a:r>
                <a:rPr lang="en-US" altLang="zh-TW" sz="1600" dirty="0" smtClean="0">
                  <a:solidFill>
                    <a:srgbClr val="003399"/>
                  </a:solidFill>
                  <a:latin typeface="Calibri" pitchFamily="34" charset="0"/>
                  <a:ea typeface="華康儷中黑" pitchFamily="49" charset="-120"/>
                  <a:cs typeface="Arial" pitchFamily="34" charset="0"/>
                </a:rPr>
                <a:t>/ Pack of 10</a:t>
              </a:r>
              <a:r>
                <a:rPr lang="en-US" sz="1600" dirty="0" smtClean="0">
                  <a:solidFill>
                    <a:srgbClr val="003399"/>
                  </a:solidFill>
                  <a:latin typeface="Calibri" pitchFamily="34" charset="0"/>
                  <a:ea typeface="華康儷中黑" pitchFamily="49" charset="-120"/>
                  <a:cs typeface="Arial" pitchFamily="34" charset="0"/>
                </a:rPr>
                <a:t>)</a:t>
              </a: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685800"/>
            <a:ext cx="8229600" cy="1143000"/>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mj-cs"/>
              </a:rPr>
              <a:t>Isotonix®</a:t>
            </a:r>
            <a:r>
              <a:rPr kumimoji="0" lang="zh-TW" altLang="en-US" sz="3200" b="0"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mj-cs"/>
              </a:rPr>
              <a:t>的科學原理</a:t>
            </a:r>
            <a:r>
              <a:rPr kumimoji="0" lang="en-US" altLang="zh-TW" sz="2800" b="0"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mj-cs"/>
              </a:rPr>
              <a:t/>
            </a:r>
            <a:br>
              <a:rPr kumimoji="0" lang="en-US" altLang="zh-TW" sz="2800" b="0"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mj-cs"/>
              </a:rPr>
            </a:br>
            <a:r>
              <a:rPr kumimoji="0" lang="en-US" altLang="zh-TW" sz="2800" b="1"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mj-cs"/>
              </a:rPr>
              <a:t>The Science behind Isotonix</a:t>
            </a:r>
            <a:endParaRPr kumimoji="0" lang="en-US" sz="2800" b="1" i="0" u="none" strike="noStrike" kern="1200" cap="none" spc="0" normalizeH="0" baseline="0" noProof="0" dirty="0">
              <a:ln>
                <a:noFill/>
              </a:ln>
              <a:solidFill>
                <a:srgbClr val="003399"/>
              </a:solidFill>
              <a:effectLst/>
              <a:uLnTx/>
              <a:uFillTx/>
              <a:latin typeface="Calibri" pitchFamily="34" charset="0"/>
              <a:ea typeface="華康儷中黑" pitchFamily="49" charset="-120"/>
              <a:cs typeface="+mj-cs"/>
            </a:endParaRPr>
          </a:p>
        </p:txBody>
      </p:sp>
      <p:pic>
        <p:nvPicPr>
          <p:cNvPr id="5" name="Picture 4"/>
          <p:cNvPicPr>
            <a:picLocks noChangeAspect="1" noChangeArrowheads="1"/>
          </p:cNvPicPr>
          <p:nvPr/>
        </p:nvPicPr>
        <p:blipFill>
          <a:blip r:embed="rId2" cstate="print"/>
          <a:srcRect l="3889" t="30222" r="48889" b="20889"/>
          <a:stretch>
            <a:fillRect/>
          </a:stretch>
        </p:blipFill>
        <p:spPr bwMode="auto">
          <a:xfrm>
            <a:off x="228600" y="1752600"/>
            <a:ext cx="7065818" cy="45720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noChangeArrowheads="1"/>
          </p:cNvPicPr>
          <p:nvPr/>
        </p:nvPicPr>
        <p:blipFill>
          <a:blip r:embed="rId3" cstate="print"/>
          <a:srcRect l="3333" t="30222" r="48889" b="20889"/>
          <a:stretch>
            <a:fillRect/>
          </a:stretch>
        </p:blipFill>
        <p:spPr bwMode="auto">
          <a:xfrm>
            <a:off x="2362200" y="2438400"/>
            <a:ext cx="6553200" cy="4191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6858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3200" b="0"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mj-cs"/>
              </a:rPr>
              <a:t>產品特性</a:t>
            </a:r>
            <a:r>
              <a:rPr kumimoji="0" lang="en-US" altLang="zh-TW" sz="2800" b="0"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mj-cs"/>
              </a:rPr>
              <a:t/>
            </a:r>
            <a:br>
              <a:rPr kumimoji="0" lang="en-US" altLang="zh-TW" sz="2800" b="0"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mj-cs"/>
              </a:rPr>
            </a:br>
            <a:r>
              <a:rPr kumimoji="0" lang="en-US" altLang="zh-TW" sz="2800" b="1"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mj-cs"/>
              </a:rPr>
              <a:t>Product Properties</a:t>
            </a:r>
            <a:endParaRPr kumimoji="0" lang="en-US" sz="2800" b="1" i="0" u="none" strike="noStrike" kern="1200" cap="none" spc="0" normalizeH="0" baseline="0" noProof="0" dirty="0">
              <a:ln>
                <a:noFill/>
              </a:ln>
              <a:solidFill>
                <a:srgbClr val="003399"/>
              </a:solidFill>
              <a:effectLst/>
              <a:uLnTx/>
              <a:uFillTx/>
              <a:latin typeface="Calibri" pitchFamily="34" charset="0"/>
              <a:ea typeface="華康儷中黑" pitchFamily="49" charset="-120"/>
              <a:cs typeface="+mj-cs"/>
            </a:endParaRPr>
          </a:p>
        </p:txBody>
      </p:sp>
      <p:pic>
        <p:nvPicPr>
          <p:cNvPr id="5" name="Picture 4"/>
          <p:cNvPicPr>
            <a:picLocks noChangeAspect="1" noChangeArrowheads="1"/>
          </p:cNvPicPr>
          <p:nvPr/>
        </p:nvPicPr>
        <p:blipFill>
          <a:blip r:embed="rId2" cstate="print"/>
          <a:srcRect l="3333" t="30222" r="48889" b="20445"/>
          <a:stretch>
            <a:fillRect/>
          </a:stretch>
        </p:blipFill>
        <p:spPr bwMode="auto">
          <a:xfrm>
            <a:off x="381000" y="1638300"/>
            <a:ext cx="6553200" cy="4229100"/>
          </a:xfrm>
          <a:prstGeom prst="rect">
            <a:avLst/>
          </a:prstGeom>
          <a:ln>
            <a:noFill/>
          </a:ln>
          <a:effectLst>
            <a:outerShdw blurRad="292100" dist="139700" dir="2700000" algn="tl" rotWithShape="0">
              <a:srgbClr val="333333">
                <a:alpha val="65000"/>
              </a:srgbClr>
            </a:outerShdw>
          </a:effectLst>
        </p:spPr>
      </p:pic>
      <p:pic>
        <p:nvPicPr>
          <p:cNvPr id="6" name="Picture 4"/>
          <p:cNvPicPr>
            <a:picLocks noChangeAspect="1" noChangeArrowheads="1"/>
          </p:cNvPicPr>
          <p:nvPr/>
        </p:nvPicPr>
        <p:blipFill>
          <a:blip r:embed="rId2" cstate="print"/>
          <a:srcRect l="51111" t="30222" r="1667" b="20445"/>
          <a:stretch>
            <a:fillRect/>
          </a:stretch>
        </p:blipFill>
        <p:spPr bwMode="auto">
          <a:xfrm>
            <a:off x="2514600" y="2400300"/>
            <a:ext cx="6477000" cy="42291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655638"/>
            <a:ext cx="8229600" cy="1143000"/>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3200" b="0"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mj-cs"/>
              </a:rPr>
              <a:t>針對性的配方</a:t>
            </a:r>
            <a:r>
              <a:rPr kumimoji="0" lang="en-US" altLang="zh-TW" sz="2800" b="0"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mj-cs"/>
              </a:rPr>
              <a:t/>
            </a:r>
            <a:br>
              <a:rPr kumimoji="0" lang="en-US" altLang="zh-TW" sz="2800" b="0"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mj-cs"/>
              </a:rPr>
            </a:br>
            <a:r>
              <a:rPr kumimoji="0" lang="en-US" altLang="zh-TW" sz="2800" b="1" i="0" u="none" strike="noStrike" kern="1200" cap="none" spc="0" normalizeH="0" baseline="0" noProof="0" dirty="0" smtClean="0">
                <a:ln>
                  <a:noFill/>
                </a:ln>
                <a:solidFill>
                  <a:srgbClr val="003399"/>
                </a:solidFill>
                <a:effectLst/>
                <a:uLnTx/>
                <a:uFillTx/>
                <a:latin typeface="Calibri" pitchFamily="34" charset="0"/>
                <a:ea typeface="華康儷中黑" pitchFamily="49" charset="-120"/>
                <a:cs typeface="+mj-cs"/>
              </a:rPr>
              <a:t>Specialized Formulation</a:t>
            </a:r>
            <a:endParaRPr kumimoji="0" lang="en-US" sz="2800" b="1" i="0" u="none" strike="noStrike" kern="1200" cap="none" spc="0" normalizeH="0" baseline="0" noProof="0" dirty="0">
              <a:ln>
                <a:noFill/>
              </a:ln>
              <a:solidFill>
                <a:srgbClr val="003399"/>
              </a:solidFill>
              <a:effectLst/>
              <a:uLnTx/>
              <a:uFillTx/>
              <a:latin typeface="Calibri" pitchFamily="34" charset="0"/>
              <a:ea typeface="華康儷中黑" pitchFamily="49" charset="-120"/>
              <a:cs typeface="+mj-cs"/>
            </a:endParaRPr>
          </a:p>
        </p:txBody>
      </p:sp>
      <p:pic>
        <p:nvPicPr>
          <p:cNvPr id="5" name="Picture 5"/>
          <p:cNvPicPr>
            <a:picLocks noChangeAspect="1" noChangeArrowheads="1"/>
          </p:cNvPicPr>
          <p:nvPr/>
        </p:nvPicPr>
        <p:blipFill>
          <a:blip r:embed="rId2" cstate="print"/>
          <a:srcRect l="50000" t="31333" r="1667" b="20667"/>
          <a:stretch>
            <a:fillRect/>
          </a:stretch>
        </p:blipFill>
        <p:spPr bwMode="auto">
          <a:xfrm>
            <a:off x="914400" y="1981200"/>
            <a:ext cx="7243233" cy="44958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2438400"/>
            <a:ext cx="6781800" cy="17526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54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j-cs"/>
              </a:rPr>
              <a:t>薑黃精華 </a:t>
            </a:r>
            <a:r>
              <a:rPr kumimoji="0" lang="zh-TW" altLang="en-US" sz="5400" b="0" i="0" u="none" strike="noStrike" kern="1200" cap="none" spc="0" normalizeH="0" baseline="0" noProof="0" dirty="0" smtClean="0">
                <a:ln>
                  <a:noFill/>
                </a:ln>
                <a:solidFill>
                  <a:srgbClr val="F2900E"/>
                </a:solidFill>
                <a:effectLst/>
                <a:uLnTx/>
                <a:uFillTx/>
                <a:latin typeface="Century Gothic" pitchFamily="34" charset="0"/>
                <a:ea typeface="華康儷中黑" pitchFamily="49" charset="-120"/>
                <a:cs typeface="+mj-cs"/>
              </a:rPr>
              <a:t>─</a:t>
            </a:r>
            <a:r>
              <a:rPr kumimoji="0" lang="en-US" altLang="zh-TW" sz="54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j-cs"/>
              </a:rPr>
              <a:t/>
            </a:r>
            <a:br>
              <a:rPr kumimoji="0" lang="en-US" altLang="zh-TW" sz="54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j-cs"/>
              </a:rPr>
            </a:br>
            <a:r>
              <a:rPr kumimoji="0" lang="zh-TW" altLang="en-US" sz="54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j-cs"/>
              </a:rPr>
              <a:t>補肝排毒配方</a:t>
            </a:r>
            <a:r>
              <a:rPr kumimoji="0" lang="en-US" altLang="zh-TW" sz="36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j-cs"/>
              </a:rPr>
              <a:t/>
            </a:r>
            <a:br>
              <a:rPr kumimoji="0" lang="en-US" altLang="zh-TW" sz="36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j-cs"/>
              </a:rPr>
            </a:br>
            <a:r>
              <a:rPr kumimoji="0" lang="en-US" sz="4400" b="1" i="0" u="none" strike="noStrike" kern="1200" cap="none" spc="0" normalizeH="0" baseline="0" noProof="0" dirty="0" err="1" smtClean="0">
                <a:ln>
                  <a:noFill/>
                </a:ln>
                <a:solidFill>
                  <a:srgbClr val="F2900E"/>
                </a:solidFill>
                <a:effectLst/>
                <a:uLnTx/>
                <a:uFillTx/>
                <a:latin typeface="Calibri" pitchFamily="34" charset="0"/>
                <a:ea typeface="+mj-ea"/>
                <a:cs typeface="+mj-cs"/>
              </a:rPr>
              <a:t>Curcumin</a:t>
            </a:r>
            <a:r>
              <a:rPr kumimoji="0" lang="en-US" sz="4400" b="1" i="0" u="none" strike="noStrike" kern="1200" cap="none" spc="0" normalizeH="0" baseline="0" noProof="0" dirty="0" smtClean="0">
                <a:ln>
                  <a:noFill/>
                </a:ln>
                <a:solidFill>
                  <a:srgbClr val="F2900E"/>
                </a:solidFill>
                <a:effectLst/>
                <a:uLnTx/>
                <a:uFillTx/>
                <a:latin typeface="Calibri" pitchFamily="34" charset="0"/>
                <a:ea typeface="+mj-ea"/>
                <a:cs typeface="+mj-cs"/>
              </a:rPr>
              <a:t> Extreme™ </a:t>
            </a:r>
            <a:endParaRPr kumimoji="0" lang="en-US" sz="4400" b="1" i="0" u="none" strike="noStrike" kern="1200" cap="none" spc="0" normalizeH="0" baseline="0" noProof="0" dirty="0">
              <a:ln>
                <a:noFill/>
              </a:ln>
              <a:solidFill>
                <a:srgbClr val="F2900E"/>
              </a:solidFill>
              <a:effectLst/>
              <a:uLnTx/>
              <a:uFillTx/>
              <a:latin typeface="Calibri" pitchFamily="34" charset="0"/>
              <a:ea typeface="+mj-ea"/>
              <a:cs typeface="+mj-cs"/>
            </a:endParaRPr>
          </a:p>
        </p:txBody>
      </p:sp>
      <p:pic>
        <p:nvPicPr>
          <p:cNvPr id="3" name="Picture 7" descr="\\172.20.1.31\share_between_dept\Product_SC\Communications\Graphics\Products Image\Curcumin\DSC_3044%20copy%20copy.png"/>
          <p:cNvPicPr>
            <a:picLocks noChangeAspect="1" noChangeArrowheads="1"/>
          </p:cNvPicPr>
          <p:nvPr/>
        </p:nvPicPr>
        <p:blipFill>
          <a:blip r:embed="rId2" cstate="print"/>
          <a:srcRect b="35620"/>
          <a:stretch>
            <a:fillRect/>
          </a:stretch>
        </p:blipFill>
        <p:spPr bwMode="auto">
          <a:xfrm>
            <a:off x="5334000" y="1040802"/>
            <a:ext cx="3048000" cy="468838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par>
                                <p:cTn id="11" presetID="53"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96200" y="1752600"/>
            <a:ext cx="1447800" cy="1569660"/>
          </a:xfrm>
          <a:prstGeom prst="rect">
            <a:avLst/>
          </a:prstGeom>
          <a:noFill/>
        </p:spPr>
        <p:txBody>
          <a:bodyPr wrap="square" rtlCol="0">
            <a:spAutoFit/>
          </a:bodyPr>
          <a:lstStyle/>
          <a:p>
            <a:r>
              <a:rPr lang="en-US" altLang="zh-TW" sz="1600" dirty="0" smtClean="0">
                <a:solidFill>
                  <a:srgbClr val="C00000"/>
                </a:solidFill>
              </a:rPr>
              <a:t>Without the liver:</a:t>
            </a:r>
          </a:p>
          <a:p>
            <a:r>
              <a:rPr lang="en-US" altLang="zh-TW" sz="1600" dirty="0" smtClean="0">
                <a:solidFill>
                  <a:srgbClr val="C00000"/>
                </a:solidFill>
              </a:rPr>
              <a:t>- </a:t>
            </a:r>
            <a:r>
              <a:rPr lang="en-US" altLang="zh-TW" sz="1600" dirty="0">
                <a:solidFill>
                  <a:srgbClr val="C00000"/>
                </a:solidFill>
              </a:rPr>
              <a:t>B</a:t>
            </a:r>
            <a:r>
              <a:rPr lang="en-US" altLang="zh-TW" sz="1600" dirty="0" smtClean="0">
                <a:solidFill>
                  <a:srgbClr val="C00000"/>
                </a:solidFill>
              </a:rPr>
              <a:t>lood can not clot and wounds won’t stop bleeding</a:t>
            </a:r>
            <a:endParaRPr lang="zh-TW" altLang="en-US" sz="1600" dirty="0">
              <a:solidFill>
                <a:srgbClr val="C00000"/>
              </a:solidFill>
            </a:endParaRPr>
          </a:p>
        </p:txBody>
      </p:sp>
      <p:sp>
        <p:nvSpPr>
          <p:cNvPr id="3" name="TextBox 2"/>
          <p:cNvSpPr txBox="1"/>
          <p:nvPr/>
        </p:nvSpPr>
        <p:spPr>
          <a:xfrm>
            <a:off x="1066800" y="2057400"/>
            <a:ext cx="7010400" cy="430887"/>
          </a:xfrm>
          <a:prstGeom prst="rect">
            <a:avLst/>
          </a:prstGeom>
          <a:noFill/>
        </p:spPr>
        <p:txBody>
          <a:bodyPr wrap="square" rtlCol="0">
            <a:spAutoFit/>
          </a:bodyPr>
          <a:lstStyle/>
          <a:p>
            <a:pPr algn="ctr"/>
            <a:r>
              <a:rPr lang="en-US" sz="2200" dirty="0" smtClean="0">
                <a:solidFill>
                  <a:srgbClr val="C00000"/>
                </a:solidFill>
                <a:latin typeface="Calibri" pitchFamily="34" charset="0"/>
                <a:ea typeface="華康儷中黑" pitchFamily="49" charset="-120"/>
              </a:rPr>
              <a:t>Curcumin </a:t>
            </a:r>
            <a:r>
              <a:rPr lang="en-US" altLang="zh-TW" sz="2200" dirty="0" smtClean="0">
                <a:solidFill>
                  <a:srgbClr val="C00000"/>
                </a:solidFill>
                <a:latin typeface="Calibri" pitchFamily="34" charset="0"/>
                <a:ea typeface="華康儷中黑" pitchFamily="49" charset="-120"/>
              </a:rPr>
              <a:t>has been widely studied</a:t>
            </a:r>
            <a:endParaRPr lang="zh-TW" altLang="en-US" sz="2200" dirty="0">
              <a:solidFill>
                <a:srgbClr val="C00000"/>
              </a:solidFill>
              <a:latin typeface="Calibri" pitchFamily="34" charset="0"/>
              <a:ea typeface="華康儷中黑" pitchFamily="49" charset="-120"/>
            </a:endParaRPr>
          </a:p>
        </p:txBody>
      </p:sp>
      <p:sp>
        <p:nvSpPr>
          <p:cNvPr id="4" name="TextBox 3"/>
          <p:cNvSpPr txBox="1"/>
          <p:nvPr/>
        </p:nvSpPr>
        <p:spPr>
          <a:xfrm>
            <a:off x="3048000" y="1524000"/>
            <a:ext cx="3124200" cy="523220"/>
          </a:xfrm>
          <a:prstGeom prst="rect">
            <a:avLst/>
          </a:prstGeom>
          <a:noFill/>
        </p:spPr>
        <p:txBody>
          <a:bodyPr wrap="square" rtlCol="0">
            <a:spAutoFit/>
          </a:bodyPr>
          <a:lstStyle/>
          <a:p>
            <a:pPr algn="ctr"/>
            <a:r>
              <a:rPr lang="zh-TW" altLang="en-US" sz="2800" dirty="0" smtClean="0">
                <a:solidFill>
                  <a:srgbClr val="C00000"/>
                </a:solidFill>
                <a:latin typeface="Calibri" pitchFamily="34" charset="0"/>
                <a:ea typeface="華康儷中黑" pitchFamily="49" charset="-120"/>
              </a:rPr>
              <a:t>薑黃獲廣泛研究</a:t>
            </a:r>
            <a:endParaRPr lang="zh-TW" altLang="en-US" sz="2800" dirty="0">
              <a:solidFill>
                <a:srgbClr val="C00000"/>
              </a:solidFill>
              <a:latin typeface="Calibri" pitchFamily="34" charset="0"/>
              <a:ea typeface="華康儷中黑" pitchFamily="49" charset="-120"/>
            </a:endParaRPr>
          </a:p>
        </p:txBody>
      </p:sp>
      <p:grpSp>
        <p:nvGrpSpPr>
          <p:cNvPr id="5" name="Group 4"/>
          <p:cNvGrpSpPr/>
          <p:nvPr/>
        </p:nvGrpSpPr>
        <p:grpSpPr>
          <a:xfrm>
            <a:off x="1600200" y="381000"/>
            <a:ext cx="6096000" cy="6172200"/>
            <a:chOff x="685800" y="1219200"/>
            <a:chExt cx="6096000" cy="6172200"/>
          </a:xfrm>
        </p:grpSpPr>
        <p:pic>
          <p:nvPicPr>
            <p:cNvPr id="6" name="Picture 5"/>
            <p:cNvPicPr>
              <a:picLocks noChangeAspect="1" noChangeArrowheads="1"/>
            </p:cNvPicPr>
            <p:nvPr/>
          </p:nvPicPr>
          <p:blipFill>
            <a:blip r:embed="rId2" cstate="print"/>
            <a:srcRect l="18889" t="18667" r="36667" b="9333"/>
            <a:stretch>
              <a:fillRect/>
            </a:stretch>
          </p:blipFill>
          <p:spPr bwMode="auto">
            <a:xfrm>
              <a:off x="685800" y="1219200"/>
              <a:ext cx="6096000" cy="6172200"/>
            </a:xfrm>
            <a:prstGeom prst="rect">
              <a:avLst/>
            </a:prstGeom>
            <a:noFill/>
            <a:ln w="9525">
              <a:noFill/>
              <a:miter lim="800000"/>
              <a:headEnd/>
              <a:tailEnd/>
            </a:ln>
          </p:spPr>
        </p:pic>
        <p:pic>
          <p:nvPicPr>
            <p:cNvPr id="7" name="Picture 8"/>
            <p:cNvPicPr>
              <a:picLocks noChangeAspect="1" noChangeArrowheads="1"/>
            </p:cNvPicPr>
            <p:nvPr/>
          </p:nvPicPr>
          <p:blipFill>
            <a:blip r:embed="rId3" cstate="print"/>
            <a:srcRect l="15000" t="19556" r="72778" b="66222"/>
            <a:stretch>
              <a:fillRect/>
            </a:stretch>
          </p:blipFill>
          <p:spPr bwMode="auto">
            <a:xfrm>
              <a:off x="5524500" y="6477000"/>
              <a:ext cx="1257300" cy="914400"/>
            </a:xfrm>
            <a:prstGeom prst="rect">
              <a:avLst/>
            </a:prstGeom>
            <a:noFill/>
            <a:ln w="9525">
              <a:noFill/>
              <a:miter lim="800000"/>
              <a:headEnd/>
              <a:tailEnd/>
            </a:ln>
          </p:spPr>
        </p:pic>
        <p:sp>
          <p:nvSpPr>
            <p:cNvPr id="8" name="Rectangle 7"/>
            <p:cNvSpPr/>
            <p:nvPr/>
          </p:nvSpPr>
          <p:spPr>
            <a:xfrm>
              <a:off x="4114800" y="1323201"/>
              <a:ext cx="2616742" cy="276999"/>
            </a:xfrm>
            <a:prstGeom prst="rect">
              <a:avLst/>
            </a:prstGeom>
          </p:spPr>
          <p:txBody>
            <a:bodyPr wrap="none">
              <a:spAutoFit/>
            </a:bodyPr>
            <a:lstStyle/>
            <a:p>
              <a:r>
                <a:rPr lang="en-US" sz="1200" dirty="0" smtClean="0">
                  <a:solidFill>
                    <a:srgbClr val="C00000"/>
                  </a:solidFill>
                  <a:latin typeface="Calibri" pitchFamily="34" charset="0"/>
                </a:rPr>
                <a:t>http://www.liverfound.org.hk/3_2.htm</a:t>
              </a:r>
              <a:endParaRPr lang="en-US" sz="1200" dirty="0">
                <a:solidFill>
                  <a:srgbClr val="C00000"/>
                </a:solidFill>
                <a:latin typeface="Calibri" pitchFamily="34" charset="0"/>
              </a:endParaRPr>
            </a:p>
          </p:txBody>
        </p:sp>
      </p:grpSp>
      <p:sp>
        <p:nvSpPr>
          <p:cNvPr id="9" name="TextBox 8"/>
          <p:cNvSpPr txBox="1"/>
          <p:nvPr/>
        </p:nvSpPr>
        <p:spPr>
          <a:xfrm>
            <a:off x="2792104" y="435592"/>
            <a:ext cx="1752600" cy="338554"/>
          </a:xfrm>
          <a:prstGeom prst="rect">
            <a:avLst/>
          </a:prstGeom>
          <a:noFill/>
        </p:spPr>
        <p:txBody>
          <a:bodyPr wrap="square" rtlCol="0">
            <a:spAutoFit/>
          </a:bodyPr>
          <a:lstStyle/>
          <a:p>
            <a:r>
              <a:rPr lang="en-US" altLang="zh-TW" sz="1600" b="1" dirty="0" smtClean="0">
                <a:solidFill>
                  <a:srgbClr val="C00000"/>
                </a:solidFill>
              </a:rPr>
              <a:t>Liver Functions</a:t>
            </a:r>
            <a:endParaRPr lang="zh-TW" altLang="en-US" sz="1600" b="1" dirty="0">
              <a:solidFill>
                <a:srgbClr val="C00000"/>
              </a:solidFill>
            </a:endParaRPr>
          </a:p>
        </p:txBody>
      </p:sp>
      <p:sp>
        <p:nvSpPr>
          <p:cNvPr id="10" name="TextBox 9"/>
          <p:cNvSpPr txBox="1"/>
          <p:nvPr/>
        </p:nvSpPr>
        <p:spPr>
          <a:xfrm>
            <a:off x="304800" y="1600200"/>
            <a:ext cx="1524000" cy="1323439"/>
          </a:xfrm>
          <a:prstGeom prst="rect">
            <a:avLst/>
          </a:prstGeom>
          <a:noFill/>
        </p:spPr>
        <p:txBody>
          <a:bodyPr wrap="square" rtlCol="0">
            <a:spAutoFit/>
          </a:bodyPr>
          <a:lstStyle/>
          <a:p>
            <a:r>
              <a:rPr lang="en-US" altLang="zh-TW" sz="1600" dirty="0" smtClean="0">
                <a:solidFill>
                  <a:srgbClr val="C00000"/>
                </a:solidFill>
              </a:rPr>
              <a:t>Produces:</a:t>
            </a:r>
          </a:p>
          <a:p>
            <a:r>
              <a:rPr lang="en-US" altLang="zh-TW" sz="1600" dirty="0" smtClean="0">
                <a:solidFill>
                  <a:srgbClr val="C00000"/>
                </a:solidFill>
              </a:rPr>
              <a:t>-Protein</a:t>
            </a:r>
          </a:p>
          <a:p>
            <a:r>
              <a:rPr lang="en-US" altLang="zh-TW" sz="1600" dirty="0" smtClean="0">
                <a:solidFill>
                  <a:srgbClr val="C00000"/>
                </a:solidFill>
              </a:rPr>
              <a:t>-Blood clotting factors</a:t>
            </a:r>
          </a:p>
          <a:p>
            <a:r>
              <a:rPr lang="en-US" altLang="zh-TW" sz="1600" dirty="0" smtClean="0">
                <a:solidFill>
                  <a:srgbClr val="C00000"/>
                </a:solidFill>
              </a:rPr>
              <a:t>-Bile </a:t>
            </a:r>
            <a:endParaRPr lang="zh-TW" altLang="en-US" sz="1600" dirty="0">
              <a:solidFill>
                <a:srgbClr val="C00000"/>
              </a:solidFill>
            </a:endParaRPr>
          </a:p>
        </p:txBody>
      </p:sp>
      <p:sp>
        <p:nvSpPr>
          <p:cNvPr id="11" name="TextBox 10"/>
          <p:cNvSpPr txBox="1"/>
          <p:nvPr/>
        </p:nvSpPr>
        <p:spPr>
          <a:xfrm>
            <a:off x="304800" y="3124200"/>
            <a:ext cx="1676400" cy="1323439"/>
          </a:xfrm>
          <a:prstGeom prst="rect">
            <a:avLst/>
          </a:prstGeom>
          <a:noFill/>
        </p:spPr>
        <p:txBody>
          <a:bodyPr wrap="square" rtlCol="0">
            <a:spAutoFit/>
          </a:bodyPr>
          <a:lstStyle/>
          <a:p>
            <a:r>
              <a:rPr lang="en-US" altLang="zh-TW" sz="1600" dirty="0" smtClean="0">
                <a:solidFill>
                  <a:srgbClr val="C00000"/>
                </a:solidFill>
              </a:rPr>
              <a:t>Stores:</a:t>
            </a:r>
          </a:p>
          <a:p>
            <a:r>
              <a:rPr lang="en-US" altLang="zh-TW" sz="1600" dirty="0" smtClean="0">
                <a:solidFill>
                  <a:srgbClr val="C00000"/>
                </a:solidFill>
              </a:rPr>
              <a:t>-Iron</a:t>
            </a:r>
          </a:p>
          <a:p>
            <a:r>
              <a:rPr lang="en-US" altLang="zh-TW" sz="1600" dirty="0" smtClean="0">
                <a:solidFill>
                  <a:srgbClr val="C00000"/>
                </a:solidFill>
              </a:rPr>
              <a:t>-Vitamins</a:t>
            </a:r>
          </a:p>
          <a:p>
            <a:r>
              <a:rPr lang="en-US" altLang="zh-TW" sz="1600" dirty="0" smtClean="0">
                <a:solidFill>
                  <a:srgbClr val="C00000"/>
                </a:solidFill>
              </a:rPr>
              <a:t>-Minerals</a:t>
            </a:r>
          </a:p>
          <a:p>
            <a:r>
              <a:rPr lang="en-US" altLang="zh-TW" sz="1600" dirty="0" smtClean="0">
                <a:solidFill>
                  <a:srgbClr val="C00000"/>
                </a:solidFill>
              </a:rPr>
              <a:t>-Sugars</a:t>
            </a:r>
            <a:endParaRPr lang="zh-TW" altLang="en-US" sz="1600" dirty="0">
              <a:solidFill>
                <a:srgbClr val="C00000"/>
              </a:solidFill>
            </a:endParaRPr>
          </a:p>
        </p:txBody>
      </p:sp>
      <p:sp>
        <p:nvSpPr>
          <p:cNvPr id="12" name="TextBox 11"/>
          <p:cNvSpPr txBox="1"/>
          <p:nvPr/>
        </p:nvSpPr>
        <p:spPr>
          <a:xfrm>
            <a:off x="304800" y="4648200"/>
            <a:ext cx="1495098" cy="1077218"/>
          </a:xfrm>
          <a:prstGeom prst="rect">
            <a:avLst/>
          </a:prstGeom>
          <a:noFill/>
        </p:spPr>
        <p:txBody>
          <a:bodyPr wrap="square" rtlCol="0">
            <a:spAutoFit/>
          </a:bodyPr>
          <a:lstStyle/>
          <a:p>
            <a:r>
              <a:rPr lang="en-US" altLang="zh-TW" sz="1600" dirty="0" smtClean="0">
                <a:solidFill>
                  <a:srgbClr val="C00000"/>
                </a:solidFill>
              </a:rPr>
              <a:t>Breaks down:</a:t>
            </a:r>
          </a:p>
          <a:p>
            <a:r>
              <a:rPr lang="en-US" altLang="zh-TW" sz="1600" dirty="0" smtClean="0">
                <a:solidFill>
                  <a:srgbClr val="C00000"/>
                </a:solidFill>
              </a:rPr>
              <a:t>-Chemical toxins (alcohol, medications)</a:t>
            </a:r>
            <a:endParaRPr lang="zh-TW" altLang="en-US" sz="1600" dirty="0">
              <a:solidFill>
                <a:srgbClr val="C00000"/>
              </a:solidFill>
            </a:endParaRPr>
          </a:p>
        </p:txBody>
      </p:sp>
      <p:sp>
        <p:nvSpPr>
          <p:cNvPr id="13" name="TextBox 12"/>
          <p:cNvSpPr txBox="1"/>
          <p:nvPr/>
        </p:nvSpPr>
        <p:spPr>
          <a:xfrm>
            <a:off x="7696200" y="3647182"/>
            <a:ext cx="1447800" cy="830997"/>
          </a:xfrm>
          <a:prstGeom prst="rect">
            <a:avLst/>
          </a:prstGeom>
          <a:noFill/>
        </p:spPr>
        <p:txBody>
          <a:bodyPr wrap="square" rtlCol="0">
            <a:spAutoFit/>
          </a:bodyPr>
          <a:lstStyle/>
          <a:p>
            <a:r>
              <a:rPr lang="en-US" altLang="zh-TW" sz="1600" dirty="0" smtClean="0">
                <a:solidFill>
                  <a:srgbClr val="C00000"/>
                </a:solidFill>
              </a:rPr>
              <a:t>The liver is vital to health and life</a:t>
            </a:r>
            <a:endParaRPr lang="zh-TW" altLang="en-US" sz="1600" dirty="0">
              <a:solidFill>
                <a:srgbClr val="C00000"/>
              </a:solidFill>
            </a:endParaRPr>
          </a:p>
        </p:txBody>
      </p:sp>
      <p:grpSp>
        <p:nvGrpSpPr>
          <p:cNvPr id="14" name="Group 13"/>
          <p:cNvGrpSpPr/>
          <p:nvPr/>
        </p:nvGrpSpPr>
        <p:grpSpPr>
          <a:xfrm>
            <a:off x="2971800" y="0"/>
            <a:ext cx="11125200" cy="5553164"/>
            <a:chOff x="2819400" y="990600"/>
            <a:chExt cx="11125200" cy="5553164"/>
          </a:xfrm>
        </p:grpSpPr>
        <p:grpSp>
          <p:nvGrpSpPr>
            <p:cNvPr id="15" name="Group 39"/>
            <p:cNvGrpSpPr/>
            <p:nvPr/>
          </p:nvGrpSpPr>
          <p:grpSpPr>
            <a:xfrm>
              <a:off x="2819400" y="1828800"/>
              <a:ext cx="6172200" cy="4714964"/>
              <a:chOff x="0" y="3962400"/>
              <a:chExt cx="6172200" cy="4714964"/>
            </a:xfrm>
          </p:grpSpPr>
          <p:grpSp>
            <p:nvGrpSpPr>
              <p:cNvPr id="19" name="Group 31"/>
              <p:cNvGrpSpPr/>
              <p:nvPr/>
            </p:nvGrpSpPr>
            <p:grpSpPr>
              <a:xfrm>
                <a:off x="0" y="3962400"/>
                <a:ext cx="6172200" cy="4714964"/>
                <a:chOff x="0" y="3962400"/>
                <a:chExt cx="6172200" cy="4714964"/>
              </a:xfrm>
            </p:grpSpPr>
            <p:pic>
              <p:nvPicPr>
                <p:cNvPr id="22" name="Picture 2"/>
                <p:cNvPicPr>
                  <a:picLocks noChangeAspect="1" noChangeArrowheads="1"/>
                </p:cNvPicPr>
                <p:nvPr/>
              </p:nvPicPr>
              <p:blipFill>
                <a:blip r:embed="rId4" cstate="print"/>
                <a:srcRect l="15000" t="38222" r="40000" b="12889"/>
                <a:stretch>
                  <a:fillRect/>
                </a:stretch>
              </p:blipFill>
              <p:spPr bwMode="auto">
                <a:xfrm>
                  <a:off x="0" y="3962400"/>
                  <a:ext cx="6172200" cy="4191000"/>
                </a:xfrm>
                <a:prstGeom prst="rect">
                  <a:avLst/>
                </a:prstGeom>
                <a:noFill/>
                <a:ln w="9525">
                  <a:noFill/>
                  <a:miter lim="800000"/>
                  <a:headEnd/>
                  <a:tailEnd/>
                </a:ln>
              </p:spPr>
            </p:pic>
            <p:sp>
              <p:nvSpPr>
                <p:cNvPr id="23" name="Rectangle 22"/>
                <p:cNvSpPr/>
                <p:nvPr/>
              </p:nvSpPr>
              <p:spPr>
                <a:xfrm>
                  <a:off x="0" y="8077200"/>
                  <a:ext cx="6172200" cy="600164"/>
                </a:xfrm>
                <a:prstGeom prst="rect">
                  <a:avLst/>
                </a:prstGeom>
                <a:solidFill>
                  <a:schemeClr val="bg1"/>
                </a:solidFill>
              </p:spPr>
              <p:txBody>
                <a:bodyPr wrap="square">
                  <a:spAutoFit/>
                </a:bodyPr>
                <a:lstStyle/>
                <a:p>
                  <a:r>
                    <a:rPr lang="en-US" sz="1100" dirty="0" smtClean="0">
                      <a:solidFill>
                        <a:srgbClr val="C00000"/>
                      </a:solidFill>
                      <a:latin typeface="Calibri" pitchFamily="34" charset="0"/>
                    </a:rPr>
                    <a:t>http://hk.news.yahoo.com/%E9%86%AB%E8%A8%80%E6%9C%89%E7%90%86-%E6%AD%A2%E8%A1%80%E6%9C%80%E5%BE%8C-%E6%AD%A5-%E8%A1%80%E5%87%9D%E5%9B%BA-211858816.html</a:t>
                  </a:r>
                  <a:endParaRPr lang="en-US" sz="1100" dirty="0">
                    <a:solidFill>
                      <a:srgbClr val="C00000"/>
                    </a:solidFill>
                    <a:latin typeface="Calibri" pitchFamily="34" charset="0"/>
                  </a:endParaRPr>
                </a:p>
              </p:txBody>
            </p:sp>
          </p:grpSp>
          <p:cxnSp>
            <p:nvCxnSpPr>
              <p:cNvPr id="20" name="Straight Connector 19"/>
              <p:cNvCxnSpPr/>
              <p:nvPr/>
            </p:nvCxnSpPr>
            <p:spPr>
              <a:xfrm>
                <a:off x="3810000" y="4953000"/>
                <a:ext cx="2286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52400" y="5257800"/>
                <a:ext cx="228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 40"/>
            <p:cNvGrpSpPr/>
            <p:nvPr/>
          </p:nvGrpSpPr>
          <p:grpSpPr>
            <a:xfrm>
              <a:off x="2819400" y="990600"/>
              <a:ext cx="11125200" cy="2286000"/>
              <a:chOff x="-5029200" y="2667000"/>
              <a:chExt cx="11125200" cy="2286000"/>
            </a:xfrm>
          </p:grpSpPr>
          <p:pic>
            <p:nvPicPr>
              <p:cNvPr id="17" name="Picture 2"/>
              <p:cNvPicPr>
                <a:picLocks noChangeAspect="1" noChangeArrowheads="1"/>
              </p:cNvPicPr>
              <p:nvPr/>
            </p:nvPicPr>
            <p:blipFill>
              <a:blip r:embed="rId4" cstate="print"/>
              <a:srcRect l="15000" t="21333" r="40000" b="68889"/>
              <a:stretch>
                <a:fillRect/>
              </a:stretch>
            </p:blipFill>
            <p:spPr bwMode="auto">
              <a:xfrm>
                <a:off x="-5029200" y="2667000"/>
                <a:ext cx="6172200" cy="838200"/>
              </a:xfrm>
              <a:prstGeom prst="rect">
                <a:avLst/>
              </a:prstGeom>
              <a:noFill/>
              <a:ln w="9525">
                <a:noFill/>
                <a:miter lim="800000"/>
                <a:headEnd/>
                <a:tailEnd/>
              </a:ln>
            </p:spPr>
          </p:pic>
          <p:cxnSp>
            <p:nvCxnSpPr>
              <p:cNvPr id="18" name="Straight Connector 17"/>
              <p:cNvCxnSpPr/>
              <p:nvPr/>
            </p:nvCxnSpPr>
            <p:spPr>
              <a:xfrm>
                <a:off x="3810000" y="4953000"/>
                <a:ext cx="2286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24" name="TextBox 23"/>
          <p:cNvSpPr txBox="1"/>
          <p:nvPr/>
        </p:nvSpPr>
        <p:spPr>
          <a:xfrm>
            <a:off x="5750256" y="1066800"/>
            <a:ext cx="3276600" cy="584775"/>
          </a:xfrm>
          <a:prstGeom prst="rect">
            <a:avLst/>
          </a:prstGeom>
          <a:solidFill>
            <a:schemeClr val="bg1"/>
          </a:solidFill>
          <a:ln>
            <a:solidFill>
              <a:srgbClr val="FFC000"/>
            </a:solidFill>
          </a:ln>
        </p:spPr>
        <p:txBody>
          <a:bodyPr wrap="square" rtlCol="0">
            <a:spAutoFit/>
          </a:bodyPr>
          <a:lstStyle/>
          <a:p>
            <a:r>
              <a:rPr lang="en-US" altLang="zh-TW" sz="1600" b="1" dirty="0" smtClean="0">
                <a:solidFill>
                  <a:srgbClr val="C00000"/>
                </a:solidFill>
              </a:rPr>
              <a:t>The liver is a vital organ that produces coagulation proteins.</a:t>
            </a:r>
            <a:endParaRPr lang="zh-TW" altLang="en-US" sz="1600" b="1" dirty="0">
              <a:solidFill>
                <a:srgbClr val="C00000"/>
              </a:solidFill>
            </a:endParaRPr>
          </a:p>
        </p:txBody>
      </p:sp>
      <p:grpSp>
        <p:nvGrpSpPr>
          <p:cNvPr id="25" name="Group 34"/>
          <p:cNvGrpSpPr/>
          <p:nvPr/>
        </p:nvGrpSpPr>
        <p:grpSpPr>
          <a:xfrm>
            <a:off x="76200" y="40922"/>
            <a:ext cx="6019800" cy="5445478"/>
            <a:chOff x="152400" y="1219200"/>
            <a:chExt cx="6019800" cy="5445478"/>
          </a:xfrm>
        </p:grpSpPr>
        <p:grpSp>
          <p:nvGrpSpPr>
            <p:cNvPr id="26" name="Group 39"/>
            <p:cNvGrpSpPr/>
            <p:nvPr/>
          </p:nvGrpSpPr>
          <p:grpSpPr>
            <a:xfrm>
              <a:off x="152400" y="1219200"/>
              <a:ext cx="6019800" cy="5445478"/>
              <a:chOff x="152400" y="1219200"/>
              <a:chExt cx="6019800" cy="5445478"/>
            </a:xfrm>
          </p:grpSpPr>
          <p:grpSp>
            <p:nvGrpSpPr>
              <p:cNvPr id="28" name="Group 33"/>
              <p:cNvGrpSpPr/>
              <p:nvPr/>
            </p:nvGrpSpPr>
            <p:grpSpPr>
              <a:xfrm>
                <a:off x="152400" y="1219200"/>
                <a:ext cx="6019800" cy="5445478"/>
                <a:chOff x="762000" y="1066800"/>
                <a:chExt cx="6019800" cy="5445478"/>
              </a:xfrm>
            </p:grpSpPr>
            <p:grpSp>
              <p:nvGrpSpPr>
                <p:cNvPr id="31" name="Group 30"/>
                <p:cNvGrpSpPr/>
                <p:nvPr/>
              </p:nvGrpSpPr>
              <p:grpSpPr>
                <a:xfrm>
                  <a:off x="762000" y="1066800"/>
                  <a:ext cx="6019800" cy="5445478"/>
                  <a:chOff x="762000" y="1066800"/>
                  <a:chExt cx="6019800" cy="5445478"/>
                </a:xfrm>
              </p:grpSpPr>
              <p:pic>
                <p:nvPicPr>
                  <p:cNvPr id="33" name="Picture 2"/>
                  <p:cNvPicPr>
                    <a:picLocks noChangeAspect="1" noChangeArrowheads="1"/>
                  </p:cNvPicPr>
                  <p:nvPr/>
                </p:nvPicPr>
                <p:blipFill>
                  <a:blip r:embed="rId5" cstate="print"/>
                  <a:srcRect l="15833" t="17333" r="39167" b="74464"/>
                  <a:stretch>
                    <a:fillRect/>
                  </a:stretch>
                </p:blipFill>
                <p:spPr bwMode="auto">
                  <a:xfrm>
                    <a:off x="762000" y="1066800"/>
                    <a:ext cx="6019800" cy="685800"/>
                  </a:xfrm>
                  <a:prstGeom prst="rect">
                    <a:avLst/>
                  </a:prstGeom>
                  <a:noFill/>
                  <a:ln w="9525">
                    <a:noFill/>
                    <a:miter lim="800000"/>
                    <a:headEnd/>
                    <a:tailEnd/>
                  </a:ln>
                </p:spPr>
              </p:pic>
              <p:pic>
                <p:nvPicPr>
                  <p:cNvPr id="34" name="Picture 2"/>
                  <p:cNvPicPr>
                    <a:picLocks noChangeAspect="1" noChangeArrowheads="1"/>
                  </p:cNvPicPr>
                  <p:nvPr/>
                </p:nvPicPr>
                <p:blipFill>
                  <a:blip r:embed="rId5" cstate="print"/>
                  <a:srcRect l="15833" t="32827" r="39167" b="9333"/>
                  <a:stretch>
                    <a:fillRect/>
                  </a:stretch>
                </p:blipFill>
                <p:spPr bwMode="auto">
                  <a:xfrm>
                    <a:off x="762000" y="1676400"/>
                    <a:ext cx="6019800" cy="4835878"/>
                  </a:xfrm>
                  <a:prstGeom prst="rect">
                    <a:avLst/>
                  </a:prstGeom>
                  <a:noFill/>
                  <a:ln w="9525">
                    <a:noFill/>
                    <a:miter lim="800000"/>
                    <a:headEnd/>
                    <a:tailEnd/>
                  </a:ln>
                </p:spPr>
              </p:pic>
            </p:grpSp>
            <p:sp>
              <p:nvSpPr>
                <p:cNvPr id="32" name="Rectangle 31"/>
                <p:cNvSpPr/>
                <p:nvPr/>
              </p:nvSpPr>
              <p:spPr>
                <a:xfrm>
                  <a:off x="762000" y="1752600"/>
                  <a:ext cx="1905000"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cxnSp>
            <p:nvCxnSpPr>
              <p:cNvPr id="29" name="Straight Connector 28"/>
              <p:cNvCxnSpPr/>
              <p:nvPr/>
            </p:nvCxnSpPr>
            <p:spPr>
              <a:xfrm>
                <a:off x="3962400" y="3048000"/>
                <a:ext cx="2133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133600" y="3352800"/>
                <a:ext cx="28194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p:nvPr/>
          </p:nvCxnSpPr>
          <p:spPr>
            <a:xfrm>
              <a:off x="2590800" y="2819400"/>
              <a:ext cx="1752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152400" y="921603"/>
            <a:ext cx="1905000" cy="830997"/>
          </a:xfrm>
          <a:prstGeom prst="rect">
            <a:avLst/>
          </a:prstGeom>
          <a:solidFill>
            <a:schemeClr val="bg1"/>
          </a:solidFill>
          <a:ln>
            <a:solidFill>
              <a:srgbClr val="FFC000"/>
            </a:solidFill>
          </a:ln>
        </p:spPr>
        <p:txBody>
          <a:bodyPr wrap="square" rtlCol="0">
            <a:spAutoFit/>
          </a:bodyPr>
          <a:lstStyle/>
          <a:p>
            <a:r>
              <a:rPr lang="en-US" altLang="zh-TW" sz="1600" b="1" dirty="0" smtClean="0">
                <a:solidFill>
                  <a:srgbClr val="C00000"/>
                </a:solidFill>
              </a:rPr>
              <a:t>The liver is a vital organ promoting metabolism.</a:t>
            </a:r>
            <a:endParaRPr lang="zh-TW" altLang="en-US" sz="1600" b="1" dirty="0">
              <a:solidFill>
                <a:srgbClr val="C00000"/>
              </a:solidFill>
            </a:endParaRPr>
          </a:p>
        </p:txBody>
      </p:sp>
      <p:sp>
        <p:nvSpPr>
          <p:cNvPr id="36" name="TextBox 35"/>
          <p:cNvSpPr txBox="1"/>
          <p:nvPr/>
        </p:nvSpPr>
        <p:spPr>
          <a:xfrm>
            <a:off x="152400" y="2230651"/>
            <a:ext cx="5867400" cy="584775"/>
          </a:xfrm>
          <a:prstGeom prst="rect">
            <a:avLst/>
          </a:prstGeom>
          <a:solidFill>
            <a:schemeClr val="bg1"/>
          </a:solidFill>
          <a:ln>
            <a:solidFill>
              <a:srgbClr val="FFC000"/>
            </a:solidFill>
          </a:ln>
        </p:spPr>
        <p:txBody>
          <a:bodyPr wrap="square" rtlCol="0">
            <a:spAutoFit/>
          </a:bodyPr>
          <a:lstStyle/>
          <a:p>
            <a:r>
              <a:rPr lang="en-US" altLang="zh-TW" sz="1600" b="1" dirty="0" smtClean="0">
                <a:solidFill>
                  <a:srgbClr val="C00000"/>
                </a:solidFill>
              </a:rPr>
              <a:t>In HK, 600-700 thousands of people suffer from Hepatitis B. 1 million people have fatty liver disease.</a:t>
            </a:r>
            <a:endParaRPr lang="zh-TW" altLang="en-US" sz="1600" b="1" dirty="0">
              <a:solidFill>
                <a:srgbClr val="C00000"/>
              </a:solidFill>
            </a:endParaRPr>
          </a:p>
        </p:txBody>
      </p:sp>
      <p:grpSp>
        <p:nvGrpSpPr>
          <p:cNvPr id="37" name="Group 36"/>
          <p:cNvGrpSpPr/>
          <p:nvPr/>
        </p:nvGrpSpPr>
        <p:grpSpPr>
          <a:xfrm>
            <a:off x="3124200" y="2057400"/>
            <a:ext cx="5900738" cy="4745000"/>
            <a:chOff x="42862" y="2057400"/>
            <a:chExt cx="5900738" cy="4745000"/>
          </a:xfrm>
        </p:grpSpPr>
        <p:grpSp>
          <p:nvGrpSpPr>
            <p:cNvPr id="38" name="Group 50"/>
            <p:cNvGrpSpPr/>
            <p:nvPr/>
          </p:nvGrpSpPr>
          <p:grpSpPr>
            <a:xfrm>
              <a:off x="42862" y="2057400"/>
              <a:ext cx="5900738" cy="4745000"/>
              <a:chOff x="76200" y="1960600"/>
              <a:chExt cx="5900738" cy="4745000"/>
            </a:xfrm>
          </p:grpSpPr>
          <p:grpSp>
            <p:nvGrpSpPr>
              <p:cNvPr id="40" name="Group 48"/>
              <p:cNvGrpSpPr/>
              <p:nvPr/>
            </p:nvGrpSpPr>
            <p:grpSpPr>
              <a:xfrm>
                <a:off x="76200" y="1960600"/>
                <a:ext cx="5900738" cy="4745000"/>
                <a:chOff x="-1143000" y="381000"/>
                <a:chExt cx="5900738" cy="4745000"/>
              </a:xfrm>
            </p:grpSpPr>
            <p:pic>
              <p:nvPicPr>
                <p:cNvPr id="42" name="Picture 3"/>
                <p:cNvPicPr>
                  <a:picLocks noChangeAspect="1" noChangeArrowheads="1"/>
                </p:cNvPicPr>
                <p:nvPr/>
              </p:nvPicPr>
              <p:blipFill>
                <a:blip r:embed="rId6" cstate="print"/>
                <a:srcRect l="23889" t="17778" r="29444" b="25333"/>
                <a:stretch>
                  <a:fillRect/>
                </a:stretch>
              </p:blipFill>
              <p:spPr bwMode="auto">
                <a:xfrm>
                  <a:off x="-1143000" y="381000"/>
                  <a:ext cx="5900738" cy="4495800"/>
                </a:xfrm>
                <a:prstGeom prst="rect">
                  <a:avLst/>
                </a:prstGeom>
                <a:noFill/>
                <a:ln w="9525">
                  <a:noFill/>
                  <a:miter lim="800000"/>
                  <a:headEnd/>
                  <a:tailEnd/>
                </a:ln>
              </p:spPr>
            </p:pic>
            <p:sp>
              <p:nvSpPr>
                <p:cNvPr id="43" name="Rectangle 42"/>
                <p:cNvSpPr/>
                <p:nvPr/>
              </p:nvSpPr>
              <p:spPr>
                <a:xfrm>
                  <a:off x="-1143000" y="4849001"/>
                  <a:ext cx="5897880" cy="276999"/>
                </a:xfrm>
                <a:prstGeom prst="rect">
                  <a:avLst/>
                </a:prstGeom>
                <a:solidFill>
                  <a:schemeClr val="bg1"/>
                </a:solidFill>
              </p:spPr>
              <p:txBody>
                <a:bodyPr wrap="square">
                  <a:spAutoFit/>
                </a:bodyPr>
                <a:lstStyle/>
                <a:p>
                  <a:r>
                    <a:rPr lang="en-US" sz="1200" dirty="0" smtClean="0">
                      <a:solidFill>
                        <a:srgbClr val="C00000"/>
                      </a:solidFill>
                      <a:latin typeface="Calibri" pitchFamily="34" charset="0"/>
                    </a:rPr>
                    <a:t>http://www.am730.com.hk/article.php?article=143590</a:t>
                  </a:r>
                  <a:endParaRPr lang="en-US" sz="1200" dirty="0">
                    <a:solidFill>
                      <a:srgbClr val="C00000"/>
                    </a:solidFill>
                    <a:latin typeface="Calibri" pitchFamily="34" charset="0"/>
                  </a:endParaRPr>
                </a:p>
              </p:txBody>
            </p:sp>
          </p:grpSp>
          <p:cxnSp>
            <p:nvCxnSpPr>
              <p:cNvPr id="41" name="Straight Connector 40"/>
              <p:cNvCxnSpPr/>
              <p:nvPr/>
            </p:nvCxnSpPr>
            <p:spPr>
              <a:xfrm>
                <a:off x="1295400" y="3581400"/>
                <a:ext cx="1752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p:cNvCxnSpPr/>
            <p:nvPr/>
          </p:nvCxnSpPr>
          <p:spPr>
            <a:xfrm>
              <a:off x="838200" y="4114800"/>
              <a:ext cx="24384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a:off x="4267200" y="3124200"/>
            <a:ext cx="4343400" cy="338554"/>
          </a:xfrm>
          <a:prstGeom prst="rect">
            <a:avLst/>
          </a:prstGeom>
          <a:solidFill>
            <a:schemeClr val="bg1"/>
          </a:solidFill>
          <a:ln>
            <a:solidFill>
              <a:srgbClr val="FFC000"/>
            </a:solidFill>
          </a:ln>
        </p:spPr>
        <p:txBody>
          <a:bodyPr wrap="square" rtlCol="0">
            <a:spAutoFit/>
          </a:bodyPr>
          <a:lstStyle/>
          <a:p>
            <a:r>
              <a:rPr lang="en-US" altLang="zh-TW" sz="1600" b="1" dirty="0" smtClean="0">
                <a:solidFill>
                  <a:srgbClr val="C00000"/>
                </a:solidFill>
              </a:rPr>
              <a:t>Liver cancer is the no.3 cancer killer in HK.</a:t>
            </a:r>
            <a:endParaRPr lang="zh-TW" altLang="en-US" sz="1600" b="1" dirty="0">
              <a:solidFill>
                <a:srgbClr val="C00000"/>
              </a:solidFill>
            </a:endParaRPr>
          </a:p>
        </p:txBody>
      </p:sp>
      <p:sp>
        <p:nvSpPr>
          <p:cNvPr id="45" name="TextBox 44"/>
          <p:cNvSpPr txBox="1"/>
          <p:nvPr/>
        </p:nvSpPr>
        <p:spPr>
          <a:xfrm>
            <a:off x="3429000" y="4157246"/>
            <a:ext cx="5486400" cy="338554"/>
          </a:xfrm>
          <a:prstGeom prst="rect">
            <a:avLst/>
          </a:prstGeom>
          <a:solidFill>
            <a:schemeClr val="bg1"/>
          </a:solidFill>
          <a:ln>
            <a:solidFill>
              <a:srgbClr val="FFC000"/>
            </a:solidFill>
          </a:ln>
        </p:spPr>
        <p:txBody>
          <a:bodyPr wrap="square" rtlCol="0">
            <a:spAutoFit/>
          </a:bodyPr>
          <a:lstStyle/>
          <a:p>
            <a:r>
              <a:rPr lang="en-US" altLang="zh-TW" sz="1600" b="1" dirty="0" smtClean="0">
                <a:solidFill>
                  <a:srgbClr val="C00000"/>
                </a:solidFill>
              </a:rPr>
              <a:t>Around 1/10 people in HK are Hepatitis B virus carriers.</a:t>
            </a:r>
            <a:endParaRPr lang="zh-TW" altLang="en-US" sz="1600" b="1" dirty="0">
              <a:solidFill>
                <a:srgbClr val="C00000"/>
              </a:solidFill>
            </a:endParaRPr>
          </a:p>
        </p:txBody>
      </p:sp>
      <p:grpSp>
        <p:nvGrpSpPr>
          <p:cNvPr id="46" name="Group 45"/>
          <p:cNvGrpSpPr/>
          <p:nvPr/>
        </p:nvGrpSpPr>
        <p:grpSpPr>
          <a:xfrm>
            <a:off x="0" y="1688435"/>
            <a:ext cx="6172200" cy="5001399"/>
            <a:chOff x="2667000" y="332601"/>
            <a:chExt cx="6172200" cy="5001399"/>
          </a:xfrm>
        </p:grpSpPr>
        <p:grpSp>
          <p:nvGrpSpPr>
            <p:cNvPr id="47" name="Group 61"/>
            <p:cNvGrpSpPr/>
            <p:nvPr/>
          </p:nvGrpSpPr>
          <p:grpSpPr>
            <a:xfrm>
              <a:off x="2667000" y="332601"/>
              <a:ext cx="6172200" cy="5001399"/>
              <a:chOff x="2667000" y="304800"/>
              <a:chExt cx="6172200" cy="5001399"/>
            </a:xfrm>
          </p:grpSpPr>
          <p:grpSp>
            <p:nvGrpSpPr>
              <p:cNvPr id="49" name="Group 58"/>
              <p:cNvGrpSpPr/>
              <p:nvPr/>
            </p:nvGrpSpPr>
            <p:grpSpPr>
              <a:xfrm>
                <a:off x="2667000" y="304800"/>
                <a:ext cx="6172200" cy="5001399"/>
                <a:chOff x="-1066800" y="2133600"/>
                <a:chExt cx="6172200" cy="5001399"/>
              </a:xfrm>
            </p:grpSpPr>
            <p:grpSp>
              <p:nvGrpSpPr>
                <p:cNvPr id="51" name="Group 56"/>
                <p:cNvGrpSpPr/>
                <p:nvPr/>
              </p:nvGrpSpPr>
              <p:grpSpPr>
                <a:xfrm>
                  <a:off x="-1066800" y="2133600"/>
                  <a:ext cx="6172200" cy="4724400"/>
                  <a:chOff x="914400" y="1905000"/>
                  <a:chExt cx="6172200" cy="4724400"/>
                </a:xfrm>
              </p:grpSpPr>
              <p:pic>
                <p:nvPicPr>
                  <p:cNvPr id="53" name="Picture 4"/>
                  <p:cNvPicPr>
                    <a:picLocks noChangeAspect="1" noChangeArrowheads="1"/>
                  </p:cNvPicPr>
                  <p:nvPr/>
                </p:nvPicPr>
                <p:blipFill>
                  <a:blip r:embed="rId7" cstate="print"/>
                  <a:srcRect l="23889" t="25778" r="31111" b="62667"/>
                  <a:stretch>
                    <a:fillRect/>
                  </a:stretch>
                </p:blipFill>
                <p:spPr bwMode="auto">
                  <a:xfrm>
                    <a:off x="914400" y="1905000"/>
                    <a:ext cx="6172200" cy="990600"/>
                  </a:xfrm>
                  <a:prstGeom prst="rect">
                    <a:avLst/>
                  </a:prstGeom>
                  <a:noFill/>
                  <a:ln w="9525">
                    <a:noFill/>
                    <a:miter lim="800000"/>
                    <a:headEnd/>
                    <a:tailEnd/>
                  </a:ln>
                </p:spPr>
              </p:pic>
              <p:pic>
                <p:nvPicPr>
                  <p:cNvPr id="54" name="Picture 4"/>
                  <p:cNvPicPr>
                    <a:picLocks noChangeAspect="1" noChangeArrowheads="1"/>
                  </p:cNvPicPr>
                  <p:nvPr/>
                </p:nvPicPr>
                <p:blipFill>
                  <a:blip r:embed="rId7" cstate="print"/>
                  <a:srcRect l="23889" t="49778" r="31111" b="6667"/>
                  <a:stretch>
                    <a:fillRect/>
                  </a:stretch>
                </p:blipFill>
                <p:spPr bwMode="auto">
                  <a:xfrm>
                    <a:off x="914400" y="2895600"/>
                    <a:ext cx="6172200" cy="3733800"/>
                  </a:xfrm>
                  <a:prstGeom prst="rect">
                    <a:avLst/>
                  </a:prstGeom>
                  <a:noFill/>
                  <a:ln w="9525">
                    <a:noFill/>
                    <a:miter lim="800000"/>
                    <a:headEnd/>
                    <a:tailEnd/>
                  </a:ln>
                </p:spPr>
              </p:pic>
            </p:grpSp>
            <p:sp>
              <p:nvSpPr>
                <p:cNvPr id="52" name="Rectangle 51"/>
                <p:cNvSpPr/>
                <p:nvPr/>
              </p:nvSpPr>
              <p:spPr>
                <a:xfrm>
                  <a:off x="-1066800" y="6858000"/>
                  <a:ext cx="6172200" cy="276999"/>
                </a:xfrm>
                <a:prstGeom prst="rect">
                  <a:avLst/>
                </a:prstGeom>
                <a:solidFill>
                  <a:schemeClr val="bg1"/>
                </a:solidFill>
              </p:spPr>
              <p:txBody>
                <a:bodyPr>
                  <a:spAutoFit/>
                </a:bodyPr>
                <a:lstStyle/>
                <a:p>
                  <a:r>
                    <a:rPr lang="en-US" sz="1200" dirty="0" smtClean="0">
                      <a:solidFill>
                        <a:srgbClr val="C00000"/>
                      </a:solidFill>
                      <a:latin typeface="Calibri" pitchFamily="34" charset="0"/>
                    </a:rPr>
                    <a:t>http://www.am730.com.hk/article.php?article=123377</a:t>
                  </a:r>
                  <a:endParaRPr lang="en-US" sz="1200" dirty="0">
                    <a:solidFill>
                      <a:srgbClr val="C00000"/>
                    </a:solidFill>
                    <a:latin typeface="Calibri" pitchFamily="34" charset="0"/>
                  </a:endParaRPr>
                </a:p>
              </p:txBody>
            </p:sp>
          </p:grpSp>
          <p:cxnSp>
            <p:nvCxnSpPr>
              <p:cNvPr id="50" name="Straight Connector 49"/>
              <p:cNvCxnSpPr/>
              <p:nvPr/>
            </p:nvCxnSpPr>
            <p:spPr>
              <a:xfrm>
                <a:off x="6553200" y="2209800"/>
                <a:ext cx="2133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p:cNvCxnSpPr/>
            <p:nvPr/>
          </p:nvCxnSpPr>
          <p:spPr>
            <a:xfrm>
              <a:off x="2743200" y="2514600"/>
              <a:ext cx="42672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5" name="TextBox 54"/>
          <p:cNvSpPr txBox="1"/>
          <p:nvPr/>
        </p:nvSpPr>
        <p:spPr>
          <a:xfrm>
            <a:off x="76200" y="3886200"/>
            <a:ext cx="5943600" cy="830997"/>
          </a:xfrm>
          <a:prstGeom prst="rect">
            <a:avLst/>
          </a:prstGeom>
          <a:solidFill>
            <a:schemeClr val="bg1"/>
          </a:solidFill>
          <a:ln>
            <a:solidFill>
              <a:srgbClr val="FFC000"/>
            </a:solidFill>
          </a:ln>
        </p:spPr>
        <p:txBody>
          <a:bodyPr wrap="square" rtlCol="0">
            <a:spAutoFit/>
          </a:bodyPr>
          <a:lstStyle/>
          <a:p>
            <a:r>
              <a:rPr lang="en-US" altLang="zh-TW" sz="1600" b="1" dirty="0" smtClean="0">
                <a:solidFill>
                  <a:srgbClr val="C00000"/>
                </a:solidFill>
              </a:rPr>
              <a:t>In HK, 80% liver cancer cases arise from Hepatitis B. The chance of Hepatitis B virus carriers getting liver cancer is 100 times higher.</a:t>
            </a:r>
            <a:endParaRPr lang="zh-TW" altLang="en-US" sz="1600"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ox(i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heckerboard(across)">
                                      <p:cBhvr>
                                        <p:cTn id="15" dur="500"/>
                                        <p:tgtEl>
                                          <p:spTgt spid="25"/>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ox(in)">
                                      <p:cBhvr>
                                        <p:cTn id="18" dur="500"/>
                                        <p:tgtEl>
                                          <p:spTgt spid="35"/>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ox(in)">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500" fill="hold"/>
                                        <p:tgtEl>
                                          <p:spTgt spid="37"/>
                                        </p:tgtEl>
                                        <p:attrNameLst>
                                          <p:attrName>ppt_x</p:attrName>
                                        </p:attrNameLst>
                                      </p:cBhvr>
                                      <p:tavLst>
                                        <p:tav tm="0">
                                          <p:val>
                                            <p:strVal val="#ppt_x"/>
                                          </p:val>
                                        </p:tav>
                                        <p:tav tm="100000">
                                          <p:val>
                                            <p:strVal val="#ppt_x"/>
                                          </p:val>
                                        </p:tav>
                                      </p:tavLst>
                                    </p:anim>
                                    <p:anim calcmode="lin" valueType="num">
                                      <p:cBhvr additive="base">
                                        <p:cTn id="27" dur="500" fill="hold"/>
                                        <p:tgtEl>
                                          <p:spTgt spid="37"/>
                                        </p:tgtEl>
                                        <p:attrNameLst>
                                          <p:attrName>ppt_y</p:attrName>
                                        </p:attrNameLst>
                                      </p:cBhvr>
                                      <p:tavLst>
                                        <p:tav tm="0">
                                          <p:val>
                                            <p:strVal val="1+#ppt_h/2"/>
                                          </p:val>
                                        </p:tav>
                                        <p:tav tm="100000">
                                          <p:val>
                                            <p:strVal val="#ppt_y"/>
                                          </p:val>
                                        </p:tav>
                                      </p:tavLst>
                                    </p:anim>
                                  </p:childTnLst>
                                </p:cTn>
                              </p:par>
                              <p:par>
                                <p:cTn id="28" presetID="4" presetClass="entr" presetSubtype="16"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box(in)">
                                      <p:cBhvr>
                                        <p:cTn id="30" dur="500"/>
                                        <p:tgtEl>
                                          <p:spTgt spid="44"/>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box(in)">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barn(inHorizontal)">
                                      <p:cBhvr>
                                        <p:cTn id="38" dur="500"/>
                                        <p:tgtEl>
                                          <p:spTgt spid="46"/>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box(in)">
                                      <p:cBhvr>
                                        <p:cTn id="4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5" grpId="0" animBg="1"/>
      <p:bldP spid="36" grpId="0" animBg="1"/>
      <p:bldP spid="44" grpId="0" animBg="1"/>
      <p:bldP spid="45" grpId="0" animBg="1"/>
      <p:bldP spid="5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9906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32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j-cs"/>
              </a:rPr>
              <a:t>薑黃精華 </a:t>
            </a:r>
            <a:r>
              <a:rPr kumimoji="0" lang="zh-TW" altLang="en-US" sz="3200" b="0" i="0" u="none" strike="noStrike" kern="1200" cap="none" spc="0" normalizeH="0" baseline="0" noProof="0" dirty="0" smtClean="0">
                <a:ln>
                  <a:noFill/>
                </a:ln>
                <a:solidFill>
                  <a:srgbClr val="F2900E"/>
                </a:solidFill>
                <a:effectLst/>
                <a:uLnTx/>
                <a:uFillTx/>
                <a:latin typeface="Century Gothic" pitchFamily="34" charset="0"/>
                <a:ea typeface="華康儷中黑" pitchFamily="49" charset="-120"/>
                <a:cs typeface="+mj-cs"/>
              </a:rPr>
              <a:t>─</a:t>
            </a:r>
            <a:r>
              <a:rPr kumimoji="0" lang="zh-TW" altLang="en-US" sz="3200" b="0" i="0" u="none" strike="noStrike" kern="1200" cap="none" spc="0" normalizeH="0" baseline="0" noProof="0" dirty="0" smtClean="0">
                <a:ln>
                  <a:noFill/>
                </a:ln>
                <a:solidFill>
                  <a:srgbClr val="F2900E"/>
                </a:solidFill>
                <a:effectLst/>
                <a:uLnTx/>
                <a:uFillTx/>
                <a:latin typeface="+mn-lt"/>
                <a:ea typeface="華康儷中黑" pitchFamily="49" charset="-120"/>
                <a:cs typeface="+mj-cs"/>
              </a:rPr>
              <a:t> </a:t>
            </a:r>
            <a:r>
              <a:rPr kumimoji="0" lang="zh-TW" altLang="en-US" sz="32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j-cs"/>
              </a:rPr>
              <a:t>補肝排毒配方</a:t>
            </a:r>
            <a:r>
              <a:rPr kumimoji="0" lang="en-US" altLang="zh-TW" sz="50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j-cs"/>
              </a:rPr>
              <a:t/>
            </a:r>
            <a:br>
              <a:rPr kumimoji="0" lang="en-US" altLang="zh-TW" sz="50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j-cs"/>
              </a:rPr>
            </a:br>
            <a:r>
              <a:rPr kumimoji="0" lang="en-US" altLang="zh-TW" sz="2800" b="1" i="0" u="none" strike="noStrike" kern="1200" cap="none" spc="0" normalizeH="0" baseline="0" noProof="0" dirty="0" err="1" smtClean="0">
                <a:ln>
                  <a:noFill/>
                </a:ln>
                <a:solidFill>
                  <a:srgbClr val="F2900E"/>
                </a:solidFill>
                <a:effectLst/>
                <a:uLnTx/>
                <a:uFillTx/>
                <a:latin typeface="Calibri" pitchFamily="34" charset="0"/>
                <a:ea typeface="華康儷中黑" pitchFamily="49" charset="-120"/>
                <a:cs typeface="+mj-cs"/>
              </a:rPr>
              <a:t>Curcumin</a:t>
            </a:r>
            <a:r>
              <a:rPr kumimoji="0" lang="en-US" altLang="zh-TW" sz="2800" b="1"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j-cs"/>
              </a:rPr>
              <a:t> Extreme™ </a:t>
            </a:r>
            <a:endParaRPr kumimoji="0" lang="en-US" sz="2800" b="1" i="0" u="none" strike="noStrike" kern="1200" cap="none" spc="0" normalizeH="0" baseline="0" noProof="0" dirty="0">
              <a:ln>
                <a:noFill/>
              </a:ln>
              <a:solidFill>
                <a:srgbClr val="F2900E"/>
              </a:solidFill>
              <a:effectLst/>
              <a:uLnTx/>
              <a:uFillTx/>
              <a:latin typeface="Calibri" pitchFamily="34" charset="0"/>
              <a:ea typeface="華康儷中黑" pitchFamily="49" charset="-120"/>
              <a:cs typeface="+mj-cs"/>
            </a:endParaRPr>
          </a:p>
        </p:txBody>
      </p:sp>
      <p:pic>
        <p:nvPicPr>
          <p:cNvPr id="3" name="Picture 7" descr="\\172.20.1.31\share_between_dept\Product_SC\Communications\Graphics\Products Image\Curcumin\DSC_3044%20copy%20copy.png"/>
          <p:cNvPicPr>
            <a:picLocks noChangeAspect="1" noChangeArrowheads="1"/>
          </p:cNvPicPr>
          <p:nvPr/>
        </p:nvPicPr>
        <p:blipFill>
          <a:blip r:embed="rId2" cstate="print"/>
          <a:srcRect b="35620"/>
          <a:stretch>
            <a:fillRect/>
          </a:stretch>
        </p:blipFill>
        <p:spPr bwMode="auto">
          <a:xfrm>
            <a:off x="5514716" y="1574202"/>
            <a:ext cx="2791084" cy="4293198"/>
          </a:xfrm>
          <a:prstGeom prst="rect">
            <a:avLst/>
          </a:prstGeom>
          <a:noFill/>
        </p:spPr>
      </p:pic>
      <p:sp>
        <p:nvSpPr>
          <p:cNvPr id="4" name="Rectangle 3"/>
          <p:cNvSpPr/>
          <p:nvPr/>
        </p:nvSpPr>
        <p:spPr>
          <a:xfrm>
            <a:off x="609600" y="2209800"/>
            <a:ext cx="5791200" cy="3816429"/>
          </a:xfrm>
          <a:prstGeom prst="rect">
            <a:avLst/>
          </a:prstGeom>
        </p:spPr>
        <p:txBody>
          <a:bodyPr wrap="square">
            <a:spAutoFit/>
          </a:bodyPr>
          <a:lstStyle/>
          <a:p>
            <a:pPr indent="285750">
              <a:buFont typeface="Arial" pitchFamily="34" charset="0"/>
              <a:buChar char="•"/>
            </a:pPr>
            <a:r>
              <a:rPr lang="zh-TW" altLang="en-US" sz="2400" dirty="0" smtClean="0">
                <a:solidFill>
                  <a:srgbClr val="F2900E"/>
                </a:solidFill>
                <a:latin typeface="Calibri" pitchFamily="34" charset="0"/>
                <a:ea typeface="華康儷中黑" pitchFamily="49" charset="-120"/>
              </a:rPr>
              <a:t>或支援肝臟健康 </a:t>
            </a:r>
          </a:p>
          <a:p>
            <a:pPr indent="285750">
              <a:buFont typeface="Arial" pitchFamily="34" charset="0"/>
              <a:buChar char="•"/>
            </a:pPr>
            <a:r>
              <a:rPr lang="zh-TW" altLang="en-US" sz="2400" dirty="0" smtClean="0">
                <a:solidFill>
                  <a:srgbClr val="F2900E"/>
                </a:solidFill>
                <a:latin typeface="Calibri" pitchFamily="34" charset="0"/>
                <a:ea typeface="華康儷中黑" pitchFamily="49" charset="-120"/>
              </a:rPr>
              <a:t>有助維持細胞健康與完整 </a:t>
            </a:r>
          </a:p>
          <a:p>
            <a:pPr indent="285750">
              <a:buFont typeface="Arial" pitchFamily="34" charset="0"/>
              <a:buChar char="•"/>
            </a:pPr>
            <a:r>
              <a:rPr lang="zh-TW" altLang="en-US" sz="2400" dirty="0" smtClean="0">
                <a:solidFill>
                  <a:srgbClr val="F2900E"/>
                </a:solidFill>
                <a:latin typeface="Calibri" pitchFamily="34" charset="0"/>
                <a:ea typeface="華康儷中黑" pitchFamily="49" charset="-120"/>
              </a:rPr>
              <a:t>有助維持健康的穀胱甘肽水平 </a:t>
            </a:r>
          </a:p>
          <a:p>
            <a:pPr indent="285750">
              <a:buFont typeface="Arial" pitchFamily="34" charset="0"/>
              <a:buChar char="•"/>
            </a:pPr>
            <a:r>
              <a:rPr lang="zh-TW" altLang="en-US" sz="2400" dirty="0" smtClean="0">
                <a:solidFill>
                  <a:srgbClr val="F2900E"/>
                </a:solidFill>
                <a:latin typeface="Calibri" pitchFamily="34" charset="0"/>
                <a:ea typeface="華康儷中黑" pitchFamily="49" charset="-120"/>
              </a:rPr>
              <a:t>隨年紀增長支援認知健康 </a:t>
            </a:r>
          </a:p>
          <a:p>
            <a:pPr indent="285750">
              <a:buFont typeface="Arial" pitchFamily="34" charset="0"/>
              <a:buChar char="•"/>
            </a:pPr>
            <a:r>
              <a:rPr lang="zh-TW" altLang="en-US" sz="2400" dirty="0" smtClean="0">
                <a:solidFill>
                  <a:srgbClr val="F2900E"/>
                </a:solidFill>
                <a:latin typeface="Calibri" pitchFamily="34" charset="0"/>
                <a:ea typeface="華康儷中黑" pitchFamily="49" charset="-120"/>
              </a:rPr>
              <a:t>提供抗氧化功能 </a:t>
            </a:r>
            <a:endParaRPr lang="en-US" altLang="zh-TW" sz="2400" dirty="0" smtClean="0">
              <a:solidFill>
                <a:srgbClr val="F2900E"/>
              </a:solidFill>
              <a:latin typeface="Calibri" pitchFamily="34" charset="0"/>
              <a:ea typeface="華康儷中黑" pitchFamily="49" charset="-120"/>
            </a:endParaRPr>
          </a:p>
          <a:p>
            <a:pPr indent="285750">
              <a:buFont typeface="Arial" pitchFamily="34" charset="0"/>
              <a:buChar char="•"/>
            </a:pPr>
            <a:endParaRPr lang="zh-TW" altLang="en-US" sz="2200" dirty="0" smtClean="0">
              <a:solidFill>
                <a:srgbClr val="F2900E"/>
              </a:solidFill>
              <a:latin typeface="Calibri" pitchFamily="34" charset="0"/>
              <a:ea typeface="華康儷中黑" pitchFamily="49" charset="-120"/>
            </a:endParaRPr>
          </a:p>
          <a:p>
            <a:pPr indent="285750">
              <a:buFont typeface="Arial" pitchFamily="34" charset="0"/>
              <a:buChar char="•"/>
            </a:pPr>
            <a:r>
              <a:rPr lang="en-US" altLang="zh-TW" sz="2000" dirty="0" smtClean="0">
                <a:solidFill>
                  <a:srgbClr val="F2900E"/>
                </a:solidFill>
                <a:latin typeface="Calibri" pitchFamily="34" charset="0"/>
                <a:ea typeface="華康儷中黑" pitchFamily="49" charset="-120"/>
              </a:rPr>
              <a:t>May support liver health </a:t>
            </a:r>
          </a:p>
          <a:p>
            <a:pPr indent="285750">
              <a:buFont typeface="Arial" pitchFamily="34" charset="0"/>
              <a:buChar char="•"/>
            </a:pPr>
            <a:r>
              <a:rPr lang="en-US" altLang="zh-TW" sz="2000" dirty="0" smtClean="0">
                <a:solidFill>
                  <a:srgbClr val="F2900E"/>
                </a:solidFill>
                <a:latin typeface="Calibri" pitchFamily="34" charset="0"/>
                <a:ea typeface="華康儷中黑" pitchFamily="49" charset="-120"/>
              </a:rPr>
              <a:t>Helps maintain cell health and integrity </a:t>
            </a:r>
          </a:p>
          <a:p>
            <a:pPr indent="285750">
              <a:buFont typeface="Arial" pitchFamily="34" charset="0"/>
              <a:buChar char="•"/>
            </a:pPr>
            <a:r>
              <a:rPr lang="en-US" altLang="zh-TW" sz="2000" dirty="0" smtClean="0">
                <a:solidFill>
                  <a:srgbClr val="F2900E"/>
                </a:solidFill>
                <a:latin typeface="Calibri" pitchFamily="34" charset="0"/>
                <a:ea typeface="華康儷中黑" pitchFamily="49" charset="-120"/>
              </a:rPr>
              <a:t>Helps maintain healthy glutathione levels </a:t>
            </a:r>
          </a:p>
          <a:p>
            <a:pPr indent="285750">
              <a:buFont typeface="Arial" pitchFamily="34" charset="0"/>
              <a:buChar char="•"/>
            </a:pPr>
            <a:r>
              <a:rPr lang="en-US" altLang="zh-TW" sz="2000" dirty="0" smtClean="0">
                <a:solidFill>
                  <a:srgbClr val="F2900E"/>
                </a:solidFill>
                <a:latin typeface="Calibri" pitchFamily="34" charset="0"/>
                <a:ea typeface="華康儷中黑" pitchFamily="49" charset="-120"/>
              </a:rPr>
              <a:t>Supports cognitive health as we age </a:t>
            </a:r>
          </a:p>
          <a:p>
            <a:pPr indent="285750">
              <a:buFont typeface="Arial" pitchFamily="34" charset="0"/>
              <a:buChar char="•"/>
            </a:pPr>
            <a:r>
              <a:rPr lang="en-US" altLang="zh-TW" sz="2000" dirty="0" smtClean="0">
                <a:solidFill>
                  <a:srgbClr val="F2900E"/>
                </a:solidFill>
                <a:latin typeface="Calibri" pitchFamily="34" charset="0"/>
                <a:ea typeface="華康儷中黑" pitchFamily="49" charset="-120"/>
              </a:rPr>
              <a:t>Provides antioxidant support </a:t>
            </a:r>
          </a:p>
        </p:txBody>
      </p:sp>
      <p:sp>
        <p:nvSpPr>
          <p:cNvPr id="5" name="Rectangle 12"/>
          <p:cNvSpPr>
            <a:spLocks noChangeArrowheads="1"/>
          </p:cNvSpPr>
          <p:nvPr/>
        </p:nvSpPr>
        <p:spPr bwMode="auto">
          <a:xfrm>
            <a:off x="76200" y="5674549"/>
            <a:ext cx="4038600" cy="10310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fontAlgn="base">
              <a:spcBef>
                <a:spcPct val="0"/>
              </a:spcBef>
              <a:spcAft>
                <a:spcPct val="0"/>
              </a:spcAft>
            </a:pPr>
            <a:endParaRPr lang="zh-TW" altLang="en-US" sz="1500" dirty="0" smtClean="0">
              <a:solidFill>
                <a:srgbClr val="F2900E"/>
              </a:solidFill>
              <a:latin typeface="Calibri" pitchFamily="34" charset="0"/>
              <a:ea typeface="華康儷中黑" pitchFamily="49" charset="-120"/>
            </a:endParaRPr>
          </a:p>
          <a:p>
            <a:pPr algn="ctr" defTabSz="914400" eaLnBrk="0" fontAlgn="base" hangingPunct="0">
              <a:spcBef>
                <a:spcPct val="0"/>
              </a:spcBef>
              <a:spcAft>
                <a:spcPct val="0"/>
              </a:spcAft>
            </a:pPr>
            <a:endParaRPr lang="zh-TW" altLang="en-US" sz="1500" dirty="0" smtClean="0">
              <a:solidFill>
                <a:srgbClr val="F2900E"/>
              </a:solidFill>
              <a:latin typeface="Calibri" pitchFamily="34" charset="0"/>
              <a:ea typeface="華康儷中黑" pitchFamily="49" charset="-120"/>
            </a:endParaRPr>
          </a:p>
          <a:p>
            <a:pPr algn="ctr" defTabSz="914400" eaLnBrk="0" fontAlgn="base" hangingPunct="0">
              <a:spcBef>
                <a:spcPct val="0"/>
              </a:spcBef>
              <a:spcAft>
                <a:spcPct val="0"/>
              </a:spcAft>
            </a:pPr>
            <a:endParaRPr lang="en-US" sz="1500" dirty="0" smtClean="0">
              <a:solidFill>
                <a:srgbClr val="F2900E"/>
              </a:solidFill>
              <a:latin typeface="Calibri" pitchFamily="34" charset="0"/>
              <a:ea typeface="華康儷中黑" pitchFamily="49" charset="-120"/>
              <a:cs typeface="Arial" pitchFamily="34" charset="0"/>
            </a:endParaRPr>
          </a:p>
          <a:p>
            <a:pPr algn="ctr" eaLnBrk="0" fontAlgn="base" hangingPunct="0">
              <a:spcBef>
                <a:spcPct val="0"/>
              </a:spcBef>
              <a:spcAft>
                <a:spcPct val="0"/>
              </a:spcAft>
            </a:pPr>
            <a:r>
              <a:rPr lang="en-US" altLang="zh-TW" sz="1600" dirty="0" smtClean="0">
                <a:solidFill>
                  <a:srgbClr val="F2900E"/>
                </a:solidFill>
                <a:latin typeface="Calibri" pitchFamily="34" charset="0"/>
                <a:ea typeface="華康儷中黑" pitchFamily="49" charset="-120"/>
                <a:cs typeface="Times New Roman" pitchFamily="18" charset="0"/>
              </a:rPr>
              <a:t>Code: HK13147    DC$254    SR$355  BV 24           </a:t>
            </a:r>
            <a:endParaRPr lang="en-US" altLang="zh-TW" sz="1600" dirty="0" smtClean="0">
              <a:solidFill>
                <a:srgbClr val="F2900E"/>
              </a:solidFill>
              <a:latin typeface="Calibri" pitchFamily="34" charset="0"/>
              <a:ea typeface="華康儷中黑" pitchFamily="49" charset="-12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76200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TW" altLang="en-US" sz="32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j-cs"/>
              </a:rPr>
              <a:t>主要成份</a:t>
            </a:r>
            <a:r>
              <a:rPr kumimoji="0" lang="en-US" altLang="zh-TW" sz="50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j-cs"/>
              </a:rPr>
              <a:t/>
            </a:r>
            <a:br>
              <a:rPr kumimoji="0" lang="en-US" altLang="zh-TW" sz="50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j-cs"/>
              </a:rPr>
            </a:br>
            <a:r>
              <a:rPr kumimoji="0" lang="en-US" altLang="zh-CN" sz="2800" b="1"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j-cs"/>
              </a:rPr>
              <a:t>Key Ingredients</a:t>
            </a:r>
            <a:endParaRPr kumimoji="0" lang="en-US" sz="2800" b="1" i="0" u="none" strike="noStrike" kern="1200" cap="none" spc="0" normalizeH="0" baseline="0" noProof="0" dirty="0">
              <a:ln>
                <a:noFill/>
              </a:ln>
              <a:solidFill>
                <a:srgbClr val="F2900E"/>
              </a:solidFill>
              <a:effectLst/>
              <a:uLnTx/>
              <a:uFillTx/>
              <a:latin typeface="Calibri" pitchFamily="34" charset="0"/>
              <a:ea typeface="華康儷中黑" pitchFamily="49" charset="-120"/>
              <a:cs typeface="+mj-cs"/>
            </a:endParaRPr>
          </a:p>
        </p:txBody>
      </p:sp>
      <p:sp>
        <p:nvSpPr>
          <p:cNvPr id="3" name="Content Placeholder 2"/>
          <p:cNvSpPr txBox="1">
            <a:spLocks/>
          </p:cNvSpPr>
          <p:nvPr/>
        </p:nvSpPr>
        <p:spPr>
          <a:xfrm>
            <a:off x="533400" y="1752600"/>
            <a:ext cx="8229600" cy="4525963"/>
          </a:xfrm>
          <a:prstGeom prst="rect">
            <a:avLst/>
          </a:prstGeom>
        </p:spPr>
        <p:txBody>
          <a:bodyPr>
            <a:noAutofit/>
          </a:bodyPr>
          <a:lstStyle/>
          <a:p>
            <a:pPr marL="274320" marR="0" lvl="0" indent="-274320" algn="l" defTabSz="914400" rtl="0" eaLnBrk="1" fontAlgn="auto" latinLnBrk="0" hangingPunct="1">
              <a:lnSpc>
                <a:spcPct val="100000"/>
              </a:lnSpc>
              <a:spcBef>
                <a:spcPct val="20000"/>
              </a:spcBef>
              <a:spcAft>
                <a:spcPts val="0"/>
              </a:spcAft>
              <a:buClr>
                <a:srgbClr val="F2900E"/>
              </a:buClr>
              <a:buSzPct val="95000"/>
              <a:buFont typeface="Wingdings 2"/>
              <a:buChar char=""/>
              <a:tabLst/>
              <a:defRPr/>
            </a:pPr>
            <a:r>
              <a:rPr kumimoji="0" lang="zh-TW" altLang="en-US" sz="22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n-cs"/>
              </a:rPr>
              <a:t>薑黃素</a:t>
            </a:r>
            <a:r>
              <a:rPr kumimoji="0" lang="en-US" altLang="zh-TW" sz="22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n-cs"/>
              </a:rPr>
              <a:t>(</a:t>
            </a:r>
            <a:r>
              <a:rPr kumimoji="0" lang="en-US" sz="22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n-cs"/>
              </a:rPr>
              <a:t>BCM-95®) </a:t>
            </a:r>
          </a:p>
          <a:p>
            <a:pPr marL="640080" marR="0" lvl="1" indent="-246888" algn="l" defTabSz="914400" rtl="0" eaLnBrk="1" fontAlgn="auto" latinLnBrk="0" hangingPunct="1">
              <a:lnSpc>
                <a:spcPct val="100000"/>
              </a:lnSpc>
              <a:spcBef>
                <a:spcPct val="20000"/>
              </a:spcBef>
              <a:spcAft>
                <a:spcPts val="0"/>
              </a:spcAft>
              <a:buClr>
                <a:srgbClr val="F2900E"/>
              </a:buClr>
              <a:buSzPct val="85000"/>
              <a:buFont typeface="Wingdings 2"/>
              <a:buChar char=""/>
              <a:tabLst/>
              <a:defRPr/>
            </a:pPr>
            <a:r>
              <a:rPr kumimoji="0" lang="zh-TW" altLang="en-US" sz="22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n-cs"/>
              </a:rPr>
              <a:t>取自薑黃的生物活性成份</a:t>
            </a:r>
            <a:endParaRPr kumimoji="0" lang="en-US" altLang="zh-TW" sz="22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n-cs"/>
            </a:endParaRPr>
          </a:p>
          <a:p>
            <a:pPr marL="640080" marR="0" lvl="1" indent="-246888" algn="l" defTabSz="914400" rtl="0" eaLnBrk="1" fontAlgn="auto" latinLnBrk="0" hangingPunct="1">
              <a:lnSpc>
                <a:spcPct val="100000"/>
              </a:lnSpc>
              <a:spcBef>
                <a:spcPct val="20000"/>
              </a:spcBef>
              <a:spcAft>
                <a:spcPts val="0"/>
              </a:spcAft>
              <a:buClr>
                <a:srgbClr val="F2900E"/>
              </a:buClr>
              <a:buSzPct val="85000"/>
              <a:buFont typeface="Wingdings 2"/>
              <a:buChar char=""/>
              <a:tabLst/>
              <a:defRPr/>
            </a:pPr>
            <a:r>
              <a:rPr kumimoji="0" lang="en-US" altLang="zh-TW" sz="22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n-cs"/>
              </a:rPr>
              <a:t>BCM-95®</a:t>
            </a:r>
            <a:r>
              <a:rPr kumimoji="0" lang="zh-TW" altLang="en-US" sz="22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n-cs"/>
              </a:rPr>
              <a:t>代表薑黃根的天然程度，是</a:t>
            </a:r>
            <a:r>
              <a:rPr kumimoji="0" lang="en-US" altLang="zh-TW" sz="22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n-cs"/>
              </a:rPr>
              <a:t>100%</a:t>
            </a:r>
            <a:r>
              <a:rPr kumimoji="0" lang="zh-TW" altLang="en-US" sz="22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n-cs"/>
              </a:rPr>
              <a:t>純天然及提供具更高生物可用性的薑黃素，帶來多方面的健康好處</a:t>
            </a:r>
            <a:endParaRPr kumimoji="0" lang="en-US" altLang="zh-TW" sz="22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n-cs"/>
            </a:endParaRPr>
          </a:p>
          <a:p>
            <a:pPr marL="274320" marR="0" lvl="0" indent="-274320" algn="l" defTabSz="914400" rtl="0" eaLnBrk="1" fontAlgn="auto" latinLnBrk="0" hangingPunct="1">
              <a:lnSpc>
                <a:spcPct val="100000"/>
              </a:lnSpc>
              <a:spcBef>
                <a:spcPct val="20000"/>
              </a:spcBef>
              <a:spcAft>
                <a:spcPts val="0"/>
              </a:spcAft>
              <a:buClr>
                <a:srgbClr val="F2900E"/>
              </a:buClr>
              <a:buSzPct val="95000"/>
              <a:buFont typeface="Wingdings 2"/>
              <a:buChar char=""/>
              <a:tabLst/>
              <a:defRPr/>
            </a:pPr>
            <a:r>
              <a:rPr kumimoji="0" lang="zh-TW" altLang="en-US" sz="22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n-cs"/>
              </a:rPr>
              <a:t>西蘭花籽萃取物（</a:t>
            </a:r>
            <a:r>
              <a:rPr kumimoji="0" lang="en-US" altLang="zh-TW" sz="22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n-cs"/>
              </a:rPr>
              <a:t>6%</a:t>
            </a:r>
            <a:r>
              <a:rPr kumimoji="0" lang="zh-TW" altLang="en-US" sz="22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n-cs"/>
              </a:rPr>
              <a:t>蘿蔔硫素） </a:t>
            </a:r>
            <a:endParaRPr kumimoji="0" lang="en-US" altLang="zh-TW" sz="22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n-cs"/>
            </a:endParaRPr>
          </a:p>
          <a:p>
            <a:pPr marL="274320" marR="0" lvl="0" indent="-274320" algn="l" defTabSz="914400" rtl="0" eaLnBrk="1" fontAlgn="auto" latinLnBrk="0" hangingPunct="1">
              <a:lnSpc>
                <a:spcPct val="100000"/>
              </a:lnSpc>
              <a:spcBef>
                <a:spcPct val="20000"/>
              </a:spcBef>
              <a:spcAft>
                <a:spcPts val="0"/>
              </a:spcAft>
              <a:buClr>
                <a:srgbClr val="F2900E"/>
              </a:buClr>
              <a:buSzPct val="95000"/>
              <a:buFont typeface="Wingdings 2"/>
              <a:buChar char=""/>
              <a:tabLst/>
              <a:defRPr/>
            </a:pPr>
            <a:r>
              <a:rPr kumimoji="0" lang="zh-TW" altLang="en-US" sz="22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n-cs"/>
              </a:rPr>
              <a:t>硒（甲硒胺酸）</a:t>
            </a:r>
            <a:endParaRPr kumimoji="0" lang="en-US" sz="22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sz="14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n-cs"/>
            </a:endParaRPr>
          </a:p>
          <a:p>
            <a:pPr marL="274320" marR="0" lvl="0" indent="-274320" algn="l" defTabSz="914400" rtl="0" eaLnBrk="1" fontAlgn="auto" latinLnBrk="0" hangingPunct="1">
              <a:lnSpc>
                <a:spcPct val="100000"/>
              </a:lnSpc>
              <a:spcBef>
                <a:spcPct val="20000"/>
              </a:spcBef>
              <a:spcAft>
                <a:spcPts val="0"/>
              </a:spcAft>
              <a:buClr>
                <a:srgbClr val="F2900E"/>
              </a:buClr>
              <a:buSzPct val="95000"/>
              <a:buFont typeface="Wingdings 2"/>
              <a:buChar char=""/>
              <a:tabLst/>
              <a:defRPr/>
            </a:pPr>
            <a:r>
              <a:rPr kumimoji="0" lang="en-US" sz="20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n-cs"/>
              </a:rPr>
              <a:t>Curcumin (BCM-95®) </a:t>
            </a:r>
          </a:p>
          <a:p>
            <a:pPr marL="640080" marR="0" lvl="1" indent="-246888" algn="l" defTabSz="914400" rtl="0" eaLnBrk="1" fontAlgn="auto" latinLnBrk="0" hangingPunct="1">
              <a:lnSpc>
                <a:spcPct val="100000"/>
              </a:lnSpc>
              <a:spcBef>
                <a:spcPct val="20000"/>
              </a:spcBef>
              <a:spcAft>
                <a:spcPts val="0"/>
              </a:spcAft>
              <a:buClr>
                <a:srgbClr val="F2900E"/>
              </a:buClr>
              <a:buSzPct val="85000"/>
              <a:buFont typeface="Wingdings 2"/>
              <a:buChar char=""/>
              <a:tabLst/>
              <a:defRPr/>
            </a:pPr>
            <a:r>
              <a:rPr kumimoji="0" lang="en-US" sz="20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n-cs"/>
              </a:rPr>
              <a:t>Represents the natural spectrum of turmeric rhizome</a:t>
            </a:r>
          </a:p>
          <a:p>
            <a:pPr marL="640080" marR="0" lvl="1" indent="-246888" algn="l" defTabSz="914400" rtl="0" eaLnBrk="1" fontAlgn="auto" latinLnBrk="0" hangingPunct="1">
              <a:lnSpc>
                <a:spcPct val="100000"/>
              </a:lnSpc>
              <a:spcBef>
                <a:spcPct val="20000"/>
              </a:spcBef>
              <a:spcAft>
                <a:spcPts val="0"/>
              </a:spcAft>
              <a:buClr>
                <a:srgbClr val="F2900E"/>
              </a:buClr>
              <a:buSzPct val="85000"/>
              <a:buFont typeface="Wingdings 2"/>
              <a:buChar char=""/>
              <a:tabLst/>
              <a:defRPr/>
            </a:pPr>
            <a:r>
              <a:rPr kumimoji="0" lang="en-US" sz="20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n-cs"/>
              </a:rPr>
              <a:t>It is 100% natural and delivers a more </a:t>
            </a:r>
            <a:r>
              <a:rPr kumimoji="0" lang="en-US" sz="2000" b="0" i="0" u="none" strike="noStrike" kern="1200" cap="none" spc="0" normalizeH="0" baseline="0" noProof="0" dirty="0" err="1" smtClean="0">
                <a:ln>
                  <a:noFill/>
                </a:ln>
                <a:solidFill>
                  <a:srgbClr val="F2900E"/>
                </a:solidFill>
                <a:effectLst/>
                <a:uLnTx/>
                <a:uFillTx/>
                <a:latin typeface="Calibri" pitchFamily="34" charset="0"/>
                <a:ea typeface="華康儷中黑" pitchFamily="49" charset="-120"/>
                <a:cs typeface="+mn-cs"/>
              </a:rPr>
              <a:t>bioavailable</a:t>
            </a:r>
            <a:r>
              <a:rPr kumimoji="0" lang="en-US" sz="20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n-cs"/>
              </a:rPr>
              <a:t> </a:t>
            </a:r>
            <a:r>
              <a:rPr kumimoji="0" lang="en-US" sz="2000" b="0" i="0" u="none" strike="noStrike" kern="1200" cap="none" spc="0" normalizeH="0" baseline="0" noProof="0" dirty="0" err="1" smtClean="0">
                <a:ln>
                  <a:noFill/>
                </a:ln>
                <a:solidFill>
                  <a:srgbClr val="F2900E"/>
                </a:solidFill>
                <a:effectLst/>
                <a:uLnTx/>
                <a:uFillTx/>
                <a:latin typeface="Calibri" pitchFamily="34" charset="0"/>
                <a:ea typeface="華康儷中黑" pitchFamily="49" charset="-120"/>
                <a:cs typeface="+mn-cs"/>
              </a:rPr>
              <a:t>curcumin</a:t>
            </a:r>
            <a:r>
              <a:rPr kumimoji="0" lang="en-US" sz="20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n-cs"/>
              </a:rPr>
              <a:t> for a variety of health benefits</a:t>
            </a:r>
          </a:p>
          <a:p>
            <a:pPr marL="274320" marR="0" lvl="0" indent="-274320" algn="l" defTabSz="914400" rtl="0" eaLnBrk="1" fontAlgn="auto" latinLnBrk="0" hangingPunct="1">
              <a:lnSpc>
                <a:spcPct val="100000"/>
              </a:lnSpc>
              <a:spcBef>
                <a:spcPct val="20000"/>
              </a:spcBef>
              <a:spcAft>
                <a:spcPts val="0"/>
              </a:spcAft>
              <a:buClr>
                <a:srgbClr val="F2900E"/>
              </a:buClr>
              <a:buSzPct val="95000"/>
              <a:buFont typeface="Wingdings 2"/>
              <a:buChar char=""/>
              <a:tabLst/>
              <a:defRPr/>
            </a:pPr>
            <a:r>
              <a:rPr kumimoji="0" lang="en-US" altLang="zh-TW" sz="20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n-cs"/>
              </a:rPr>
              <a:t>Broccoli Seed Extract (6% </a:t>
            </a:r>
            <a:r>
              <a:rPr kumimoji="0" lang="en-US" altLang="zh-TW" sz="2000" b="0" i="0" u="none" strike="noStrike" kern="1200" cap="none" spc="0" normalizeH="0" baseline="0" noProof="0" dirty="0" err="1" smtClean="0">
                <a:ln>
                  <a:noFill/>
                </a:ln>
                <a:solidFill>
                  <a:srgbClr val="F2900E"/>
                </a:solidFill>
                <a:effectLst/>
                <a:uLnTx/>
                <a:uFillTx/>
                <a:latin typeface="Calibri" pitchFamily="34" charset="0"/>
                <a:ea typeface="華康儷中黑" pitchFamily="49" charset="-120"/>
                <a:cs typeface="+mn-cs"/>
              </a:rPr>
              <a:t>Sulphoraphanes</a:t>
            </a:r>
            <a:r>
              <a:rPr kumimoji="0" lang="en-US" altLang="zh-TW" sz="20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n-cs"/>
              </a:rPr>
              <a:t>) </a:t>
            </a:r>
          </a:p>
          <a:p>
            <a:pPr marL="274320" marR="0" lvl="0" indent="-274320" algn="l" defTabSz="914400" rtl="0" eaLnBrk="1" fontAlgn="auto" latinLnBrk="0" hangingPunct="1">
              <a:lnSpc>
                <a:spcPct val="100000"/>
              </a:lnSpc>
              <a:spcBef>
                <a:spcPct val="20000"/>
              </a:spcBef>
              <a:spcAft>
                <a:spcPts val="0"/>
              </a:spcAft>
              <a:buClr>
                <a:srgbClr val="F2900E"/>
              </a:buClr>
              <a:buSzPct val="95000"/>
              <a:buFont typeface="Wingdings 2"/>
              <a:buChar char=""/>
              <a:tabLst/>
              <a:defRPr/>
            </a:pPr>
            <a:r>
              <a:rPr kumimoji="0" lang="en-US" altLang="zh-TW" sz="20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n-cs"/>
              </a:rPr>
              <a:t>Selenium (</a:t>
            </a:r>
            <a:r>
              <a:rPr kumimoji="0" lang="en-US" altLang="zh-TW" sz="2000" b="0" i="0" u="none" strike="noStrike" kern="1200" cap="none" spc="0" normalizeH="0" baseline="0" noProof="0" dirty="0" err="1" smtClean="0">
                <a:ln>
                  <a:noFill/>
                </a:ln>
                <a:solidFill>
                  <a:srgbClr val="F2900E"/>
                </a:solidFill>
                <a:effectLst/>
                <a:uLnTx/>
                <a:uFillTx/>
                <a:latin typeface="Calibri" pitchFamily="34" charset="0"/>
                <a:ea typeface="華康儷中黑" pitchFamily="49" charset="-120"/>
                <a:cs typeface="+mn-cs"/>
              </a:rPr>
              <a:t>Selenomethionine</a:t>
            </a:r>
            <a:r>
              <a:rPr kumimoji="0" lang="en-US" altLang="zh-TW" sz="20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n-cs"/>
              </a:rPr>
              <a:t>) </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altLang="zh-TW" sz="22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altLang="zh-TW" sz="22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n-cs"/>
            </a:endParaRPr>
          </a:p>
          <a:p>
            <a:pPr marL="640080" marR="0" lvl="1" indent="-246888" algn="l" defTabSz="914400" rtl="0" eaLnBrk="1" fontAlgn="auto" latinLnBrk="0" hangingPunct="1">
              <a:lnSpc>
                <a:spcPct val="100000"/>
              </a:lnSpc>
              <a:spcBef>
                <a:spcPct val="20000"/>
              </a:spcBef>
              <a:spcAft>
                <a:spcPts val="0"/>
              </a:spcAft>
              <a:buClr>
                <a:schemeClr val="accent1"/>
              </a:buClr>
              <a:buSzPct val="85000"/>
              <a:buFont typeface="Wingdings 2"/>
              <a:buChar char=""/>
              <a:tabLst/>
              <a:defRPr/>
            </a:pPr>
            <a:endParaRPr kumimoji="0" lang="en-US" sz="2200" b="0" i="0" u="none" strike="noStrike" kern="1200" cap="none" spc="0" normalizeH="0" baseline="0" noProof="0" dirty="0" smtClean="0">
              <a:ln>
                <a:noFill/>
              </a:ln>
              <a:solidFill>
                <a:srgbClr val="F2900E"/>
              </a:solidFill>
              <a:effectLst/>
              <a:uLnTx/>
              <a:uFillTx/>
              <a:latin typeface="Calibri" pitchFamily="34" charset="0"/>
              <a:ea typeface="華康儷中黑" pitchFamily="49" charset="-120"/>
              <a:cs typeface="+mn-cs"/>
            </a:endParaRPr>
          </a:p>
        </p:txBody>
      </p:sp>
      <p:pic>
        <p:nvPicPr>
          <p:cNvPr id="4" name="Picture 2" descr="http://3.bp.blogspot.com/-zrIt-ow_bTY/UVB-6_0QpXI/AAAAAAAAE_w/3lsXkBgRWRA/s1600/tumeric.jpg"/>
          <p:cNvPicPr>
            <a:picLocks noChangeAspect="1" noChangeArrowheads="1"/>
          </p:cNvPicPr>
          <p:nvPr/>
        </p:nvPicPr>
        <p:blipFill>
          <a:blip r:embed="rId2" cstate="print"/>
          <a:srcRect/>
          <a:stretch>
            <a:fillRect/>
          </a:stretch>
        </p:blipFill>
        <p:spPr bwMode="auto">
          <a:xfrm>
            <a:off x="7283885" y="7620000"/>
            <a:ext cx="3720230" cy="247650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738426"/>
            <a:ext cx="9144000" cy="8617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zh-TW" altLang="en-US" sz="2800" dirty="0" smtClean="0">
                <a:solidFill>
                  <a:srgbClr val="F2900E"/>
                </a:solidFill>
                <a:latin typeface="Calibri" pitchFamily="34" charset="0"/>
                <a:ea typeface="華康儷中黑" pitchFamily="49" charset="-120"/>
              </a:rPr>
              <a:t>薑黃精華 </a:t>
            </a:r>
            <a:r>
              <a:rPr lang="zh-TW" altLang="en-US" sz="2800" dirty="0" smtClean="0">
                <a:solidFill>
                  <a:srgbClr val="F2900E"/>
                </a:solidFill>
                <a:latin typeface="Century Gothic" pitchFamily="34" charset="0"/>
                <a:ea typeface="華康儷中黑" pitchFamily="49" charset="-120"/>
              </a:rPr>
              <a:t>─</a:t>
            </a:r>
            <a:r>
              <a:rPr lang="zh-TW" altLang="en-US" sz="2800" dirty="0" smtClean="0">
                <a:solidFill>
                  <a:srgbClr val="F2900E"/>
                </a:solidFill>
                <a:ea typeface="華康儷中黑" pitchFamily="49" charset="-120"/>
              </a:rPr>
              <a:t> </a:t>
            </a:r>
            <a:r>
              <a:rPr lang="zh-TW" altLang="en-US" sz="2800" dirty="0" smtClean="0">
                <a:solidFill>
                  <a:srgbClr val="F2900E"/>
                </a:solidFill>
                <a:latin typeface="Calibri" pitchFamily="34" charset="0"/>
                <a:ea typeface="華康儷中黑" pitchFamily="49" charset="-120"/>
              </a:rPr>
              <a:t>補肝排毒配方的市場比較  </a:t>
            </a:r>
            <a:endParaRPr lang="en-US" altLang="zh-TW" sz="2800" dirty="0" smtClean="0">
              <a:solidFill>
                <a:srgbClr val="F2900E"/>
              </a:solidFill>
              <a:latin typeface="Calibri" pitchFamily="34" charset="0"/>
              <a:ea typeface="華康儷中黑" pitchFamily="49" charset="-120"/>
            </a:endParaRPr>
          </a:p>
          <a:p>
            <a:pPr algn="ctr" fontAlgn="base">
              <a:spcBef>
                <a:spcPct val="0"/>
              </a:spcBef>
              <a:spcAft>
                <a:spcPct val="0"/>
              </a:spcAft>
            </a:pPr>
            <a:r>
              <a:rPr lang="en-US" sz="2200" b="1" dirty="0" smtClean="0">
                <a:solidFill>
                  <a:srgbClr val="F2900E"/>
                </a:solidFill>
                <a:latin typeface="Calibri" pitchFamily="34" charset="0"/>
                <a:ea typeface="華康儷中黑" pitchFamily="49" charset="-120"/>
                <a:cs typeface="Times New Roman" pitchFamily="18" charset="0"/>
              </a:rPr>
              <a:t>Curcumin Extreme™ Product Comparison</a:t>
            </a:r>
            <a:endParaRPr lang="en-US" sz="2200" b="1" dirty="0" smtClean="0">
              <a:solidFill>
                <a:srgbClr val="F2900E"/>
              </a:solidFill>
              <a:latin typeface="Calibri" pitchFamily="34" charset="0"/>
              <a:ea typeface="華康儷中黑" pitchFamily="49" charset="-120"/>
            </a:endParaRPr>
          </a:p>
        </p:txBody>
      </p:sp>
      <p:graphicFrame>
        <p:nvGraphicFramePr>
          <p:cNvPr id="3" name="Table 2"/>
          <p:cNvGraphicFramePr>
            <a:graphicFrameLocks noGrp="1"/>
          </p:cNvGraphicFramePr>
          <p:nvPr/>
        </p:nvGraphicFramePr>
        <p:xfrm>
          <a:off x="609599" y="1597557"/>
          <a:ext cx="7924801" cy="5124553"/>
        </p:xfrm>
        <a:graphic>
          <a:graphicData uri="http://schemas.openxmlformats.org/drawingml/2006/table">
            <a:tbl>
              <a:tblPr>
                <a:tableStyleId>{775DCB02-9BB8-47FD-8907-85C794F793BA}</a:tableStyleId>
              </a:tblPr>
              <a:tblGrid>
                <a:gridCol w="2759945"/>
                <a:gridCol w="3609157"/>
                <a:gridCol w="1555699"/>
              </a:tblGrid>
              <a:tr h="1020670">
                <a:tc>
                  <a:txBody>
                    <a:bodyPr/>
                    <a:lstStyle/>
                    <a:p>
                      <a:pPr marL="0" marR="0" algn="ctr">
                        <a:lnSpc>
                          <a:spcPct val="115000"/>
                        </a:lnSpc>
                        <a:spcBef>
                          <a:spcPts val="0"/>
                        </a:spcBef>
                        <a:spcAft>
                          <a:spcPts val="0"/>
                        </a:spcAft>
                      </a:pPr>
                      <a:r>
                        <a:rPr lang="zh-TW" altLang="en-US" sz="1600" b="0" u="none" strike="noStrike" dirty="0" smtClean="0">
                          <a:latin typeface="Calibri" pitchFamily="34" charset="0"/>
                          <a:ea typeface="華康儷中黑" pitchFamily="49" charset="-120"/>
                        </a:rPr>
                        <a:t>產品名稱</a:t>
                      </a:r>
                      <a:endParaRPr lang="en-US" sz="1600" b="0" dirty="0" smtClean="0">
                        <a:latin typeface="Calibri" pitchFamily="34" charset="0"/>
                        <a:ea typeface="華康儷中黑" pitchFamily="49" charset="-120"/>
                      </a:endParaRPr>
                    </a:p>
                    <a:p>
                      <a:pPr marL="0" marR="0" algn="ctr">
                        <a:lnSpc>
                          <a:spcPct val="115000"/>
                        </a:lnSpc>
                        <a:spcBef>
                          <a:spcPts val="0"/>
                        </a:spcBef>
                        <a:spcAft>
                          <a:spcPts val="0"/>
                        </a:spcAft>
                      </a:pPr>
                      <a:r>
                        <a:rPr lang="en-US" sz="1600" b="0" dirty="0" smtClean="0">
                          <a:latin typeface="Calibri" pitchFamily="34" charset="0"/>
                          <a:ea typeface="華康儷中黑" pitchFamily="49" charset="-120"/>
                        </a:rPr>
                        <a:t>Product</a:t>
                      </a:r>
                      <a:endParaRPr lang="en-US" sz="1600" b="0" dirty="0">
                        <a:solidFill>
                          <a:schemeClr val="bg1"/>
                        </a:solidFill>
                        <a:latin typeface="Calibri" pitchFamily="34" charset="0"/>
                        <a:ea typeface="華康儷中黑" pitchFamily="49" charset="-120"/>
                        <a:cs typeface="Times New Roman"/>
                      </a:endParaRPr>
                    </a:p>
                  </a:txBody>
                  <a:tcPr marL="68252" marR="68252" marT="0" marB="0" anchor="ctr">
                    <a:solidFill>
                      <a:schemeClr val="accent2">
                        <a:lumMod val="20000"/>
                        <a:lumOff val="80000"/>
                      </a:schemeClr>
                    </a:solidFill>
                  </a:tcPr>
                </a:tc>
                <a:tc>
                  <a:txBody>
                    <a:bodyPr/>
                    <a:lstStyle/>
                    <a:p>
                      <a:pPr marL="0" marR="0" algn="ctr">
                        <a:lnSpc>
                          <a:spcPct val="115000"/>
                        </a:lnSpc>
                        <a:spcBef>
                          <a:spcPts val="0"/>
                        </a:spcBef>
                        <a:spcAft>
                          <a:spcPts val="0"/>
                        </a:spcAft>
                      </a:pPr>
                      <a:r>
                        <a:rPr lang="zh-TW" altLang="en-US" sz="1600" b="0" dirty="0" smtClean="0">
                          <a:solidFill>
                            <a:schemeClr val="tx1"/>
                          </a:solidFill>
                          <a:latin typeface="Calibri" pitchFamily="34" charset="0"/>
                          <a:ea typeface="華康儷中黑" pitchFamily="49" charset="-120"/>
                          <a:cs typeface="Times New Roman"/>
                        </a:rPr>
                        <a:t>成份</a:t>
                      </a:r>
                      <a:endParaRPr lang="en-US" altLang="zh-TW" sz="1600" b="0" dirty="0" smtClean="0">
                        <a:solidFill>
                          <a:schemeClr val="tx1"/>
                        </a:solidFill>
                        <a:latin typeface="Calibri" pitchFamily="34" charset="0"/>
                        <a:ea typeface="華康儷中黑" pitchFamily="49" charset="-120"/>
                        <a:cs typeface="Times New Roman"/>
                      </a:endParaRPr>
                    </a:p>
                    <a:p>
                      <a:pPr marL="0" marR="0" algn="ctr">
                        <a:lnSpc>
                          <a:spcPct val="115000"/>
                        </a:lnSpc>
                        <a:spcBef>
                          <a:spcPts val="0"/>
                        </a:spcBef>
                        <a:spcAft>
                          <a:spcPts val="0"/>
                        </a:spcAft>
                      </a:pPr>
                      <a:r>
                        <a:rPr lang="en-US" sz="1600" b="0" dirty="0" smtClean="0">
                          <a:solidFill>
                            <a:schemeClr val="tx1"/>
                          </a:solidFill>
                          <a:latin typeface="Calibri" pitchFamily="34" charset="0"/>
                          <a:ea typeface="華康儷中黑" pitchFamily="49" charset="-120"/>
                          <a:cs typeface="Times New Roman"/>
                        </a:rPr>
                        <a:t>Ingredients</a:t>
                      </a:r>
                    </a:p>
                  </a:txBody>
                  <a:tcPr marL="68252" marR="68252" marT="0" marB="0" anchor="ctr">
                    <a:solidFill>
                      <a:schemeClr val="accent2">
                        <a:lumMod val="20000"/>
                        <a:lumOff val="80000"/>
                      </a:schemeClr>
                    </a:solidFill>
                  </a:tcPr>
                </a:tc>
                <a:tc>
                  <a:txBody>
                    <a:bodyPr/>
                    <a:lstStyle/>
                    <a:p>
                      <a:pPr marL="0" marR="0" algn="ctr">
                        <a:lnSpc>
                          <a:spcPct val="115000"/>
                        </a:lnSpc>
                        <a:spcBef>
                          <a:spcPts val="0"/>
                        </a:spcBef>
                        <a:spcAft>
                          <a:spcPts val="0"/>
                        </a:spcAft>
                      </a:pPr>
                      <a:r>
                        <a:rPr lang="zh-TW" altLang="en-US" sz="1600" b="0" u="none" strike="noStrike" dirty="0" smtClean="0">
                          <a:latin typeface="Calibri" pitchFamily="34" charset="0"/>
                          <a:ea typeface="華康儷中黑" pitchFamily="49" charset="-120"/>
                        </a:rPr>
                        <a:t>價格</a:t>
                      </a:r>
                      <a:r>
                        <a:rPr lang="en-US" altLang="zh-TW" sz="1600" b="0" u="none" strike="noStrike" dirty="0" smtClean="0">
                          <a:latin typeface="Calibri" pitchFamily="34" charset="0"/>
                          <a:ea typeface="華康儷中黑" pitchFamily="49" charset="-120"/>
                        </a:rPr>
                        <a:t>(</a:t>
                      </a:r>
                      <a:r>
                        <a:rPr lang="zh-TW" altLang="en-US" sz="1600" b="0" u="none" strike="noStrike" dirty="0" smtClean="0">
                          <a:latin typeface="Calibri" pitchFamily="34" charset="0"/>
                          <a:ea typeface="華康儷中黑" pitchFamily="49" charset="-120"/>
                        </a:rPr>
                        <a:t>每天份量</a:t>
                      </a:r>
                      <a:r>
                        <a:rPr lang="en-US" altLang="zh-TW" sz="1600" b="0" u="none" strike="noStrike" dirty="0" smtClean="0">
                          <a:latin typeface="Calibri" pitchFamily="34" charset="0"/>
                          <a:ea typeface="華康儷中黑" pitchFamily="49" charset="-120"/>
                        </a:rPr>
                        <a:t>)</a:t>
                      </a:r>
                      <a:endParaRPr lang="en-US" sz="1600" b="0" dirty="0" smtClean="0">
                        <a:latin typeface="Calibri" pitchFamily="34" charset="0"/>
                        <a:ea typeface="華康儷中黑" pitchFamily="49" charset="-120"/>
                      </a:endParaRPr>
                    </a:p>
                    <a:p>
                      <a:pPr marL="0" marR="0" algn="ctr">
                        <a:lnSpc>
                          <a:spcPct val="115000"/>
                        </a:lnSpc>
                        <a:spcBef>
                          <a:spcPts val="0"/>
                        </a:spcBef>
                        <a:spcAft>
                          <a:spcPts val="0"/>
                        </a:spcAft>
                      </a:pPr>
                      <a:r>
                        <a:rPr lang="en-US" sz="1600" b="0" dirty="0" smtClean="0">
                          <a:latin typeface="Calibri" pitchFamily="34" charset="0"/>
                          <a:ea typeface="華康儷中黑" pitchFamily="49" charset="-120"/>
                        </a:rPr>
                        <a:t>Total Cost </a:t>
                      </a:r>
                    </a:p>
                    <a:p>
                      <a:pPr marL="0" marR="0" algn="ctr">
                        <a:lnSpc>
                          <a:spcPct val="115000"/>
                        </a:lnSpc>
                        <a:spcBef>
                          <a:spcPts val="0"/>
                        </a:spcBef>
                        <a:spcAft>
                          <a:spcPts val="0"/>
                        </a:spcAft>
                      </a:pPr>
                      <a:r>
                        <a:rPr lang="en-US" sz="1600" b="0" dirty="0" smtClean="0">
                          <a:latin typeface="Calibri" pitchFamily="34" charset="0"/>
                          <a:ea typeface="華康儷中黑" pitchFamily="49" charset="-120"/>
                        </a:rPr>
                        <a:t>(Serving per day)</a:t>
                      </a:r>
                      <a:endParaRPr lang="en-US" sz="1600" b="0" dirty="0">
                        <a:solidFill>
                          <a:schemeClr val="bg1"/>
                        </a:solidFill>
                        <a:latin typeface="Calibri" pitchFamily="34" charset="0"/>
                        <a:ea typeface="華康儷中黑" pitchFamily="49" charset="-120"/>
                        <a:cs typeface="Times New Roman"/>
                      </a:endParaRPr>
                    </a:p>
                  </a:txBody>
                  <a:tcPr marL="68252" marR="68252" marT="0" marB="0" anchor="ctr">
                    <a:solidFill>
                      <a:schemeClr val="accent2">
                        <a:lumMod val="20000"/>
                        <a:lumOff val="80000"/>
                      </a:schemeClr>
                    </a:solidFill>
                  </a:tcPr>
                </a:tc>
              </a:tr>
              <a:tr h="1147257">
                <a:tc>
                  <a:txBody>
                    <a:bodyPr/>
                    <a:lstStyle/>
                    <a:p>
                      <a:pPr marL="0" marR="0" algn="ctr">
                        <a:lnSpc>
                          <a:spcPct val="115000"/>
                        </a:lnSpc>
                        <a:spcBef>
                          <a:spcPts val="0"/>
                        </a:spcBef>
                        <a:spcAft>
                          <a:spcPts val="0"/>
                        </a:spcAft>
                      </a:pPr>
                      <a:r>
                        <a:rPr lang="zh-TW" altLang="en-US" sz="1600" b="0" dirty="0" smtClean="0">
                          <a:solidFill>
                            <a:srgbClr val="C00000"/>
                          </a:solidFill>
                          <a:latin typeface="Calibri" pitchFamily="34" charset="0"/>
                          <a:ea typeface="華康儷中黑" pitchFamily="49" charset="-120"/>
                        </a:rPr>
                        <a:t>薑黃精華 </a:t>
                      </a:r>
                      <a:r>
                        <a:rPr lang="zh-TW" altLang="en-US" sz="1600" b="0" dirty="0" smtClean="0">
                          <a:solidFill>
                            <a:srgbClr val="C00000"/>
                          </a:solidFill>
                          <a:latin typeface="Century Gothic" pitchFamily="34" charset="0"/>
                          <a:ea typeface="華康儷中黑" pitchFamily="49" charset="-120"/>
                        </a:rPr>
                        <a:t>─</a:t>
                      </a:r>
                      <a:endParaRPr lang="en-US" altLang="zh-TW" sz="1600" b="0" dirty="0" smtClean="0">
                        <a:solidFill>
                          <a:srgbClr val="C00000"/>
                        </a:solidFill>
                        <a:latin typeface="Century Gothic" pitchFamily="34" charset="0"/>
                        <a:ea typeface="華康儷中黑" pitchFamily="49" charset="-120"/>
                      </a:endParaRPr>
                    </a:p>
                    <a:p>
                      <a:pPr marL="0" marR="0" algn="ctr">
                        <a:lnSpc>
                          <a:spcPct val="115000"/>
                        </a:lnSpc>
                        <a:spcBef>
                          <a:spcPts val="0"/>
                        </a:spcBef>
                        <a:spcAft>
                          <a:spcPts val="0"/>
                        </a:spcAft>
                      </a:pPr>
                      <a:r>
                        <a:rPr lang="zh-TW" altLang="en-US" sz="1600" b="0" dirty="0" smtClean="0">
                          <a:solidFill>
                            <a:srgbClr val="C00000"/>
                          </a:solidFill>
                          <a:latin typeface="Calibri" pitchFamily="34" charset="0"/>
                          <a:ea typeface="華康儷中黑" pitchFamily="49" charset="-120"/>
                        </a:rPr>
                        <a:t>補肝排毒配方</a:t>
                      </a:r>
                      <a:endParaRPr lang="en-US" altLang="zh-TW" sz="1600" b="0" dirty="0" smtClean="0">
                        <a:solidFill>
                          <a:srgbClr val="C00000"/>
                        </a:solidFill>
                        <a:latin typeface="Calibri" pitchFamily="34" charset="0"/>
                        <a:ea typeface="華康儷中黑" pitchFamily="49" charset="-120"/>
                      </a:endParaRPr>
                    </a:p>
                    <a:p>
                      <a:pPr marL="0" marR="0" indent="0" algn="ctr" defTabSz="914400" rtl="0" eaLnBrk="1" fontAlgn="auto" latinLnBrk="0" hangingPunct="1">
                        <a:lnSpc>
                          <a:spcPct val="115000"/>
                        </a:lnSpc>
                        <a:spcBef>
                          <a:spcPts val="0"/>
                        </a:spcBef>
                        <a:spcAft>
                          <a:spcPts val="0"/>
                        </a:spcAft>
                        <a:buClrTx/>
                        <a:buSzTx/>
                        <a:buFontTx/>
                        <a:buNone/>
                        <a:tabLst/>
                        <a:defRPr/>
                      </a:pPr>
                      <a:r>
                        <a:rPr lang="en-US" altLang="zh-TW" sz="1600" b="0" dirty="0" smtClean="0">
                          <a:solidFill>
                            <a:srgbClr val="C00000"/>
                          </a:solidFill>
                          <a:latin typeface="Calibri" pitchFamily="34" charset="0"/>
                          <a:ea typeface="華康儷中黑" pitchFamily="49" charset="-120"/>
                        </a:rPr>
                        <a:t>Curcumin Extreme™ </a:t>
                      </a:r>
                    </a:p>
                  </a:txBody>
                  <a:tcPr marL="68252" marR="68252" marT="0" marB="0" anchor="ctr">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b="0" dirty="0" smtClean="0">
                          <a:solidFill>
                            <a:srgbClr val="C00000"/>
                          </a:solidFill>
                          <a:latin typeface="Calibri" pitchFamily="34" charset="0"/>
                          <a:ea typeface="華康儷中黑" pitchFamily="49" charset="-120"/>
                        </a:rPr>
                        <a:t>薑黃素</a:t>
                      </a:r>
                      <a:r>
                        <a:rPr lang="en-US" altLang="zh-TW" sz="1600" b="0" dirty="0" smtClean="0">
                          <a:solidFill>
                            <a:srgbClr val="C00000"/>
                          </a:solidFill>
                          <a:latin typeface="Calibri" pitchFamily="34" charset="0"/>
                          <a:ea typeface="華康儷中黑" pitchFamily="49" charset="-120"/>
                        </a:rPr>
                        <a:t>(BCM-95®) </a:t>
                      </a:r>
                      <a:r>
                        <a:rPr lang="zh-TW" altLang="en-US" sz="1600" b="0" dirty="0" smtClean="0">
                          <a:solidFill>
                            <a:srgbClr val="C00000"/>
                          </a:solidFill>
                          <a:latin typeface="Calibri" pitchFamily="34" charset="0"/>
                          <a:ea typeface="華康儷中黑" pitchFamily="49" charset="-120"/>
                        </a:rPr>
                        <a:t>、</a:t>
                      </a:r>
                      <a:endParaRPr lang="en-US" altLang="zh-TW" sz="1600" b="0" dirty="0" smtClean="0">
                        <a:solidFill>
                          <a:srgbClr val="C00000"/>
                        </a:solidFill>
                        <a:latin typeface="Calibri" pitchFamily="34" charset="0"/>
                        <a:ea typeface="華康儷中黑" pitchFamily="49"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b="0" dirty="0" smtClean="0">
                          <a:solidFill>
                            <a:srgbClr val="C00000"/>
                          </a:solidFill>
                          <a:latin typeface="Calibri" pitchFamily="34" charset="0"/>
                          <a:ea typeface="華康儷中黑" pitchFamily="49" charset="-120"/>
                        </a:rPr>
                        <a:t>西蘭花籽萃取物及硒</a:t>
                      </a:r>
                      <a:endParaRPr lang="en-US" altLang="zh-TW" sz="1600" b="0" dirty="0" smtClean="0">
                        <a:solidFill>
                          <a:srgbClr val="C00000"/>
                        </a:solidFill>
                        <a:latin typeface="Calibri" pitchFamily="34" charset="0"/>
                        <a:ea typeface="華康儷中黑" pitchFamily="49"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0" dirty="0" smtClean="0">
                          <a:solidFill>
                            <a:srgbClr val="C00000"/>
                          </a:solidFill>
                          <a:latin typeface="Calibri" pitchFamily="34" charset="0"/>
                          <a:ea typeface="華康儷中黑" pitchFamily="49" charset="-120"/>
                        </a:rPr>
                        <a:t>Curcumin (BCM-95®) , Broccoli Seed Extract</a:t>
                      </a:r>
                      <a:r>
                        <a:rPr lang="en-US" altLang="zh-TW" sz="1600" b="0" baseline="0" dirty="0" smtClean="0">
                          <a:solidFill>
                            <a:srgbClr val="C00000"/>
                          </a:solidFill>
                          <a:latin typeface="Calibri" pitchFamily="34" charset="0"/>
                          <a:ea typeface="華康儷中黑" pitchFamily="49" charset="-120"/>
                        </a:rPr>
                        <a:t> and </a:t>
                      </a:r>
                      <a:r>
                        <a:rPr lang="en-US" altLang="zh-TW" sz="1600" b="0" dirty="0" smtClean="0">
                          <a:solidFill>
                            <a:srgbClr val="C00000"/>
                          </a:solidFill>
                          <a:latin typeface="Calibri" pitchFamily="34" charset="0"/>
                          <a:ea typeface="華康儷中黑" pitchFamily="49" charset="-120"/>
                        </a:rPr>
                        <a:t>Selenium </a:t>
                      </a:r>
                    </a:p>
                  </a:txBody>
                  <a:tcPr marL="68252" marR="68252" marT="0" marB="0" anchor="ctr">
                    <a:solidFill>
                      <a:schemeClr val="accent5">
                        <a:lumMod val="40000"/>
                        <a:lumOff val="60000"/>
                      </a:schemeClr>
                    </a:solidFill>
                  </a:tcPr>
                </a:tc>
                <a:tc>
                  <a:txBody>
                    <a:bodyPr/>
                    <a:lstStyle/>
                    <a:p>
                      <a:pPr marL="0" marR="0" algn="ctr">
                        <a:lnSpc>
                          <a:spcPct val="115000"/>
                        </a:lnSpc>
                        <a:spcBef>
                          <a:spcPts val="0"/>
                        </a:spcBef>
                        <a:spcAft>
                          <a:spcPts val="0"/>
                        </a:spcAft>
                      </a:pPr>
                      <a:r>
                        <a:rPr kumimoji="0" lang="en-US" sz="1600" b="0" kern="1200" baseline="0" dirty="0" smtClean="0">
                          <a:solidFill>
                            <a:srgbClr val="C00000"/>
                          </a:solidFill>
                          <a:latin typeface="Calibri" pitchFamily="34" charset="0"/>
                          <a:ea typeface="華康儷中黑" pitchFamily="49" charset="-120"/>
                        </a:rPr>
                        <a:t>11.8</a:t>
                      </a:r>
                    </a:p>
                  </a:txBody>
                  <a:tcPr marL="68252" marR="68252" marT="0" marB="0" anchor="ctr">
                    <a:solidFill>
                      <a:schemeClr val="accent5">
                        <a:lumMod val="40000"/>
                        <a:lumOff val="60000"/>
                      </a:schemeClr>
                    </a:solidFill>
                  </a:tcPr>
                </a:tc>
              </a:tr>
              <a:tr h="1275838">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zh-TW" altLang="en-US" sz="1600" b="0" dirty="0" smtClean="0">
                          <a:latin typeface="Calibri" pitchFamily="34" charset="0"/>
                          <a:ea typeface="華康儷中黑" pitchFamily="49" charset="-120"/>
                        </a:rPr>
                        <a:t>卡士蘭  肝美健</a:t>
                      </a:r>
                    </a:p>
                    <a:p>
                      <a:pPr marL="0" marR="0" indent="0" algn="ctr" defTabSz="914400" rtl="0" eaLnBrk="1" fontAlgn="t" latinLnBrk="0" hangingPunct="1">
                        <a:lnSpc>
                          <a:spcPct val="100000"/>
                        </a:lnSpc>
                        <a:spcBef>
                          <a:spcPts val="0"/>
                        </a:spcBef>
                        <a:spcAft>
                          <a:spcPts val="0"/>
                        </a:spcAft>
                        <a:buClrTx/>
                        <a:buSzTx/>
                        <a:buFontTx/>
                        <a:buNone/>
                        <a:tabLst/>
                        <a:defRPr/>
                      </a:pPr>
                      <a:r>
                        <a:rPr lang="en-US" altLang="zh-TW" sz="1600" b="0" dirty="0" smtClean="0">
                          <a:latin typeface="Calibri" pitchFamily="34" charset="0"/>
                          <a:ea typeface="華康儷中黑" pitchFamily="49" charset="-120"/>
                        </a:rPr>
                        <a:t>Nu </a:t>
                      </a:r>
                      <a:r>
                        <a:rPr lang="en-US" altLang="zh-TW" sz="1600" b="0" dirty="0" err="1" smtClean="0">
                          <a:latin typeface="Calibri" pitchFamily="34" charset="0"/>
                          <a:ea typeface="華康儷中黑" pitchFamily="49" charset="-120"/>
                        </a:rPr>
                        <a:t>Pharm</a:t>
                      </a:r>
                      <a:r>
                        <a:rPr lang="en-US" altLang="zh-TW" sz="1600" b="0" dirty="0" smtClean="0">
                          <a:latin typeface="Calibri" pitchFamily="34" charset="0"/>
                          <a:ea typeface="華康儷中黑" pitchFamily="49" charset="-120"/>
                        </a:rPr>
                        <a:t>® </a:t>
                      </a:r>
                      <a:r>
                        <a:rPr lang="zh-TW" altLang="en-US" sz="1600" b="0" dirty="0" smtClean="0">
                          <a:latin typeface="Calibri" pitchFamily="34" charset="0"/>
                          <a:ea typeface="華康儷中黑" pitchFamily="49" charset="-120"/>
                        </a:rPr>
                        <a:t> </a:t>
                      </a:r>
                      <a:r>
                        <a:rPr lang="en-US" sz="1600" b="0" i="0" u="none" strike="noStrike" dirty="0" smtClean="0">
                          <a:solidFill>
                            <a:srgbClr val="000000"/>
                          </a:solidFill>
                          <a:latin typeface="Calibri" pitchFamily="34" charset="0"/>
                          <a:ea typeface="華康儷中黑" pitchFamily="49" charset="-120"/>
                        </a:rPr>
                        <a:t>Liver • Clear</a:t>
                      </a:r>
                    </a:p>
                  </a:txBody>
                  <a:tcPr marL="68252" marR="68252" marT="0" marB="0" anchor="ctr">
                    <a:solidFill>
                      <a:schemeClr val="accent2">
                        <a:lumMod val="20000"/>
                        <a:lumOff val="8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zh-TW" altLang="en-US" sz="1600" b="0" dirty="0" smtClean="0">
                          <a:latin typeface="Calibri" pitchFamily="34" charset="0"/>
                          <a:ea typeface="華康儷中黑" pitchFamily="49" charset="-120"/>
                        </a:rPr>
                        <a:t>花粉精華（超氧化物歧化酶）、酵母精華（谷胱甘肽）及蘆薈精華</a:t>
                      </a:r>
                      <a:endParaRPr lang="en-US" altLang="zh-TW" sz="1600" b="0" dirty="0" smtClean="0">
                        <a:latin typeface="Calibri" pitchFamily="34" charset="0"/>
                        <a:ea typeface="華康儷中黑" pitchFamily="49" charset="-120"/>
                      </a:endParaRPr>
                    </a:p>
                    <a:p>
                      <a:pPr marL="0" marR="0" indent="0" algn="ctr" defTabSz="914400" rtl="0" eaLnBrk="1" fontAlgn="auto" latinLnBrk="0" hangingPunct="1">
                        <a:lnSpc>
                          <a:spcPct val="115000"/>
                        </a:lnSpc>
                        <a:spcBef>
                          <a:spcPts val="0"/>
                        </a:spcBef>
                        <a:spcAft>
                          <a:spcPts val="0"/>
                        </a:spcAft>
                        <a:buClrTx/>
                        <a:buSzTx/>
                        <a:buFontTx/>
                        <a:buNone/>
                        <a:tabLst/>
                        <a:defRPr/>
                      </a:pPr>
                      <a:r>
                        <a:rPr lang="en-US" altLang="zh-TW" sz="1600" b="0" dirty="0" smtClean="0">
                          <a:latin typeface="Calibri" pitchFamily="34" charset="0"/>
                          <a:ea typeface="華康儷中黑" pitchFamily="49" charset="-120"/>
                        </a:rPr>
                        <a:t>Pollen Extract (Superoxide dismutase), Yeast Extract (Glutathione) and </a:t>
                      </a:r>
                    </a:p>
                    <a:p>
                      <a:pPr marL="0" marR="0" indent="0" algn="ctr" defTabSz="914400" rtl="0" eaLnBrk="1" fontAlgn="auto" latinLnBrk="0" hangingPunct="1">
                        <a:lnSpc>
                          <a:spcPct val="115000"/>
                        </a:lnSpc>
                        <a:spcBef>
                          <a:spcPts val="0"/>
                        </a:spcBef>
                        <a:spcAft>
                          <a:spcPts val="0"/>
                        </a:spcAft>
                        <a:buClrTx/>
                        <a:buSzTx/>
                        <a:buFontTx/>
                        <a:buNone/>
                        <a:tabLst/>
                        <a:defRPr/>
                      </a:pPr>
                      <a:r>
                        <a:rPr lang="en-US" altLang="zh-TW" sz="1600" b="0" dirty="0" smtClean="0">
                          <a:latin typeface="Calibri" pitchFamily="34" charset="0"/>
                          <a:ea typeface="華康儷中黑" pitchFamily="49" charset="-120"/>
                        </a:rPr>
                        <a:t>Aloe Extract</a:t>
                      </a:r>
                      <a:endParaRPr lang="zh-TW" altLang="en-US" sz="1600" b="0" dirty="0" smtClean="0">
                        <a:latin typeface="Calibri" pitchFamily="34" charset="0"/>
                        <a:ea typeface="華康儷中黑" pitchFamily="49" charset="-120"/>
                      </a:endParaRPr>
                    </a:p>
                  </a:txBody>
                  <a:tcPr marL="68252" marR="68252" marT="0" marB="0" anchor="ctr">
                    <a:solidFill>
                      <a:schemeClr val="accent2">
                        <a:lumMod val="20000"/>
                        <a:lumOff val="80000"/>
                      </a:schemeClr>
                    </a:solidFill>
                  </a:tcPr>
                </a:tc>
                <a:tc>
                  <a:txBody>
                    <a:bodyPr/>
                    <a:lstStyle/>
                    <a:p>
                      <a:pPr marL="0" marR="0" algn="ctr">
                        <a:lnSpc>
                          <a:spcPct val="115000"/>
                        </a:lnSpc>
                        <a:spcBef>
                          <a:spcPts val="0"/>
                        </a:spcBef>
                        <a:spcAft>
                          <a:spcPts val="0"/>
                        </a:spcAft>
                      </a:pPr>
                      <a:r>
                        <a:rPr lang="en-US" sz="1600" b="0" dirty="0" smtClean="0">
                          <a:solidFill>
                            <a:schemeClr val="tx1"/>
                          </a:solidFill>
                          <a:latin typeface="Calibri" pitchFamily="34" charset="0"/>
                          <a:ea typeface="華康儷中黑" pitchFamily="49" charset="-120"/>
                          <a:cs typeface="Times New Roman"/>
                        </a:rPr>
                        <a:t>42.9</a:t>
                      </a:r>
                      <a:endParaRPr lang="en-US" sz="1600" b="0" dirty="0">
                        <a:solidFill>
                          <a:schemeClr val="tx1"/>
                        </a:solidFill>
                        <a:latin typeface="Calibri" pitchFamily="34" charset="0"/>
                        <a:ea typeface="華康儷中黑" pitchFamily="49" charset="-120"/>
                        <a:cs typeface="Times New Roman"/>
                      </a:endParaRPr>
                    </a:p>
                  </a:txBody>
                  <a:tcPr marL="68252" marR="68252" marT="0" marB="0" anchor="ctr">
                    <a:solidFill>
                      <a:schemeClr val="accent2">
                        <a:lumMod val="20000"/>
                        <a:lumOff val="80000"/>
                      </a:schemeClr>
                    </a:solidFill>
                  </a:tcPr>
                </a:tc>
              </a:tr>
              <a:tr h="814930">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zh-TW" altLang="en-US" sz="1600" b="0" i="0" u="none" strike="noStrike" dirty="0" smtClean="0">
                          <a:solidFill>
                            <a:srgbClr val="000000"/>
                          </a:solidFill>
                          <a:latin typeface="Calibri" pitchFamily="34" charset="0"/>
                          <a:ea typeface="華康儷中黑" pitchFamily="49" charset="-120"/>
                        </a:rPr>
                        <a:t>維特健靈  健肝寶</a:t>
                      </a:r>
                      <a:endParaRPr lang="en-US" altLang="zh-TW" sz="1600" b="0" i="0" u="none" strike="noStrike" dirty="0" smtClean="0">
                        <a:solidFill>
                          <a:srgbClr val="000000"/>
                        </a:solidFill>
                        <a:latin typeface="Calibri" pitchFamily="34" charset="0"/>
                        <a:ea typeface="華康儷中黑" pitchFamily="49" charset="-120"/>
                      </a:endParaRPr>
                    </a:p>
                    <a:p>
                      <a:pPr marL="0" marR="0" indent="0" algn="ctr" defTabSz="914400" rtl="0" eaLnBrk="1" fontAlgn="t" latinLnBrk="0" hangingPunct="1">
                        <a:lnSpc>
                          <a:spcPct val="100000"/>
                        </a:lnSpc>
                        <a:spcBef>
                          <a:spcPts val="0"/>
                        </a:spcBef>
                        <a:spcAft>
                          <a:spcPts val="0"/>
                        </a:spcAft>
                        <a:buClrTx/>
                        <a:buSzTx/>
                        <a:buFontTx/>
                        <a:buNone/>
                        <a:tabLst/>
                        <a:defRPr/>
                      </a:pPr>
                      <a:r>
                        <a:rPr lang="en-US" sz="1600" b="0" i="0" u="none" strike="noStrike" dirty="0" err="1" smtClean="0">
                          <a:solidFill>
                            <a:srgbClr val="000000"/>
                          </a:solidFill>
                          <a:latin typeface="Calibri" pitchFamily="34" charset="0"/>
                          <a:ea typeface="華康儷中黑" pitchFamily="49" charset="-120"/>
                        </a:rPr>
                        <a:t>VitaGreen</a:t>
                      </a:r>
                      <a:r>
                        <a:rPr lang="en-US" sz="1600" b="0" i="0" u="none" strike="noStrike" dirty="0" smtClean="0">
                          <a:solidFill>
                            <a:srgbClr val="000000"/>
                          </a:solidFill>
                          <a:latin typeface="Calibri" pitchFamily="34" charset="0"/>
                          <a:ea typeface="華康儷中黑" pitchFamily="49" charset="-120"/>
                        </a:rPr>
                        <a:t> </a:t>
                      </a:r>
                      <a:r>
                        <a:rPr lang="zh-TW" altLang="en-US" sz="1600" b="0" i="0" u="none" strike="noStrike" dirty="0" smtClean="0">
                          <a:solidFill>
                            <a:srgbClr val="000000"/>
                          </a:solidFill>
                          <a:latin typeface="Calibri" pitchFamily="34" charset="0"/>
                          <a:ea typeface="華康儷中黑" pitchFamily="49" charset="-120"/>
                        </a:rPr>
                        <a:t> </a:t>
                      </a:r>
                      <a:r>
                        <a:rPr lang="en-US" sz="1600" b="0" i="0" u="none" strike="noStrike" dirty="0" smtClean="0">
                          <a:solidFill>
                            <a:srgbClr val="000000"/>
                          </a:solidFill>
                          <a:latin typeface="Calibri" pitchFamily="34" charset="0"/>
                          <a:ea typeface="華康儷中黑" pitchFamily="49" charset="-120"/>
                        </a:rPr>
                        <a:t>VCM</a:t>
                      </a:r>
                      <a:r>
                        <a:rPr lang="en-US" sz="1600" b="0" i="0" u="none" strike="noStrike" baseline="0" dirty="0" smtClean="0">
                          <a:solidFill>
                            <a:srgbClr val="000000"/>
                          </a:solidFill>
                          <a:latin typeface="Calibri" pitchFamily="34" charset="0"/>
                          <a:ea typeface="華康儷中黑" pitchFamily="49" charset="-120"/>
                        </a:rPr>
                        <a:t> Liver</a:t>
                      </a:r>
                      <a:endParaRPr lang="en-US" sz="1600" b="0" i="0" u="none" strike="noStrike" dirty="0" smtClean="0">
                        <a:solidFill>
                          <a:srgbClr val="000000"/>
                        </a:solidFill>
                        <a:latin typeface="Calibri" pitchFamily="34" charset="0"/>
                        <a:ea typeface="華康儷中黑" pitchFamily="49" charset="-120"/>
                      </a:endParaRPr>
                    </a:p>
                  </a:txBody>
                  <a:tcPr marL="68252" marR="68252" marT="0" marB="0" anchor="ctr">
                    <a:solidFill>
                      <a:schemeClr val="accent2">
                        <a:lumMod val="20000"/>
                        <a:lumOff val="8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zh-TW" altLang="en-US" sz="1600" b="0" dirty="0" smtClean="0">
                          <a:latin typeface="Calibri" pitchFamily="34" charset="0"/>
                          <a:ea typeface="華康儷中黑" pitchFamily="49" charset="-120"/>
                        </a:rPr>
                        <a:t>雲芝、丹蔘及五味子</a:t>
                      </a:r>
                      <a:endParaRPr lang="en-US" altLang="zh-TW" sz="1600" b="0" dirty="0" smtClean="0">
                        <a:latin typeface="Calibri" pitchFamily="34" charset="0"/>
                        <a:ea typeface="華康儷中黑" pitchFamily="49" charset="-120"/>
                      </a:endParaRPr>
                    </a:p>
                    <a:p>
                      <a:pPr marL="0" marR="0" indent="0" algn="ctr" defTabSz="914400" rtl="0" eaLnBrk="1" fontAlgn="auto" latinLnBrk="0" hangingPunct="1">
                        <a:lnSpc>
                          <a:spcPct val="115000"/>
                        </a:lnSpc>
                        <a:spcBef>
                          <a:spcPts val="0"/>
                        </a:spcBef>
                        <a:spcAft>
                          <a:spcPts val="0"/>
                        </a:spcAft>
                        <a:buClrTx/>
                        <a:buSzTx/>
                        <a:buFontTx/>
                        <a:buNone/>
                        <a:tabLst/>
                        <a:defRPr/>
                      </a:pPr>
                      <a:r>
                        <a:rPr lang="en-US" altLang="zh-TW" sz="1600" b="0" dirty="0" err="1" smtClean="0">
                          <a:latin typeface="Calibri" pitchFamily="34" charset="0"/>
                          <a:ea typeface="華康儷中黑" pitchFamily="49" charset="-120"/>
                        </a:rPr>
                        <a:t>Yunzhi</a:t>
                      </a:r>
                      <a:r>
                        <a:rPr lang="en-US" altLang="zh-TW" sz="1600" b="0" dirty="0" smtClean="0">
                          <a:latin typeface="Calibri" pitchFamily="34" charset="0"/>
                          <a:ea typeface="華康儷中黑" pitchFamily="49" charset="-120"/>
                        </a:rPr>
                        <a:t>, </a:t>
                      </a:r>
                      <a:r>
                        <a:rPr lang="en-US" altLang="zh-TW" sz="1600" b="0" dirty="0" err="1" smtClean="0">
                          <a:latin typeface="Calibri" pitchFamily="34" charset="0"/>
                          <a:ea typeface="華康儷中黑" pitchFamily="49" charset="-120"/>
                        </a:rPr>
                        <a:t>Danshen</a:t>
                      </a:r>
                      <a:r>
                        <a:rPr lang="en-US" altLang="zh-TW" sz="1600" b="0" dirty="0" smtClean="0">
                          <a:latin typeface="Calibri" pitchFamily="34" charset="0"/>
                          <a:ea typeface="華康儷中黑" pitchFamily="49" charset="-120"/>
                        </a:rPr>
                        <a:t> and</a:t>
                      </a:r>
                      <a:r>
                        <a:rPr lang="en-US" altLang="zh-TW" sz="1600" b="0" baseline="0" dirty="0" smtClean="0">
                          <a:latin typeface="Calibri" pitchFamily="34" charset="0"/>
                          <a:ea typeface="華康儷中黑" pitchFamily="49" charset="-120"/>
                        </a:rPr>
                        <a:t> </a:t>
                      </a:r>
                      <a:r>
                        <a:rPr lang="en-US" altLang="zh-TW" sz="1600" b="0" dirty="0" err="1" smtClean="0">
                          <a:latin typeface="Calibri" pitchFamily="34" charset="0"/>
                          <a:ea typeface="華康儷中黑" pitchFamily="49" charset="-120"/>
                        </a:rPr>
                        <a:t>Wuweizi</a:t>
                      </a:r>
                      <a:endParaRPr lang="zh-TW" altLang="en-US" sz="1600" b="0" dirty="0" smtClean="0">
                        <a:latin typeface="Calibri" pitchFamily="34" charset="0"/>
                        <a:ea typeface="華康儷中黑" pitchFamily="49" charset="-120"/>
                      </a:endParaRPr>
                    </a:p>
                  </a:txBody>
                  <a:tcPr marL="68252" marR="68252" marT="0" marB="0" anchor="ctr">
                    <a:solidFill>
                      <a:schemeClr val="accent2">
                        <a:lumMod val="20000"/>
                        <a:lumOff val="80000"/>
                      </a:schemeClr>
                    </a:solidFill>
                  </a:tcPr>
                </a:tc>
                <a:tc>
                  <a:txBody>
                    <a:bodyPr/>
                    <a:lstStyle/>
                    <a:p>
                      <a:pPr marL="0" marR="0" algn="ctr">
                        <a:lnSpc>
                          <a:spcPct val="115000"/>
                        </a:lnSpc>
                        <a:spcBef>
                          <a:spcPts val="0"/>
                        </a:spcBef>
                        <a:spcAft>
                          <a:spcPts val="0"/>
                        </a:spcAft>
                      </a:pPr>
                      <a:r>
                        <a:rPr lang="en-US" sz="1600" b="0" dirty="0" smtClean="0">
                          <a:solidFill>
                            <a:schemeClr val="tx1"/>
                          </a:solidFill>
                          <a:latin typeface="Calibri" pitchFamily="34" charset="0"/>
                          <a:ea typeface="華康儷中黑" pitchFamily="49" charset="-120"/>
                          <a:cs typeface="Times New Roman"/>
                        </a:rPr>
                        <a:t>16.6</a:t>
                      </a:r>
                      <a:endParaRPr lang="en-US" sz="1600" b="0" dirty="0">
                        <a:solidFill>
                          <a:schemeClr val="tx1"/>
                        </a:solidFill>
                        <a:latin typeface="Calibri" pitchFamily="34" charset="0"/>
                        <a:ea typeface="華康儷中黑" pitchFamily="49" charset="-120"/>
                        <a:cs typeface="Times New Roman"/>
                      </a:endParaRPr>
                    </a:p>
                  </a:txBody>
                  <a:tcPr marL="68252" marR="68252" marT="0" marB="0" anchor="ctr">
                    <a:solidFill>
                      <a:schemeClr val="accent2">
                        <a:lumMod val="20000"/>
                        <a:lumOff val="80000"/>
                      </a:schemeClr>
                    </a:solidFill>
                  </a:tcPr>
                </a:tc>
              </a:tr>
              <a:tr h="739616">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latin typeface="Calibri" pitchFamily="34" charset="0"/>
                          <a:ea typeface="華康儷中黑" pitchFamily="49" charset="-120"/>
                        </a:rPr>
                        <a:t>2036 </a:t>
                      </a:r>
                      <a:r>
                        <a:rPr lang="zh-TW" altLang="en-US" sz="1600" b="0" i="0" u="none" strike="noStrike" dirty="0" smtClean="0">
                          <a:solidFill>
                            <a:srgbClr val="000000"/>
                          </a:solidFill>
                          <a:latin typeface="Calibri" pitchFamily="34" charset="0"/>
                          <a:ea typeface="華康儷中黑" pitchFamily="49" charset="-120"/>
                        </a:rPr>
                        <a:t>靈芝孢子</a:t>
                      </a:r>
                      <a:endParaRPr lang="en-US" altLang="zh-TW" sz="1600" b="0" i="0" u="none" strike="noStrike" dirty="0" smtClean="0">
                        <a:solidFill>
                          <a:srgbClr val="000000"/>
                        </a:solidFill>
                        <a:latin typeface="Calibri" pitchFamily="34" charset="0"/>
                        <a:ea typeface="華康儷中黑" pitchFamily="49" charset="-120"/>
                      </a:endParaRPr>
                    </a:p>
                    <a:p>
                      <a:pPr marL="0" marR="0" indent="0" algn="ctr" defTabSz="914400" rtl="0" eaLnBrk="1" fontAlgn="t" latinLnBrk="0" hangingPunct="1">
                        <a:lnSpc>
                          <a:spcPct val="100000"/>
                        </a:lnSpc>
                        <a:spcBef>
                          <a:spcPts val="0"/>
                        </a:spcBef>
                        <a:spcAft>
                          <a:spcPts val="0"/>
                        </a:spcAft>
                        <a:buClrTx/>
                        <a:buSzTx/>
                        <a:buFontTx/>
                        <a:buNone/>
                        <a:tabLst/>
                        <a:defRPr/>
                      </a:pPr>
                      <a:r>
                        <a:rPr lang="en-US" altLang="zh-TW" sz="1600" b="0" dirty="0" err="1" smtClean="0">
                          <a:latin typeface="Calibri" pitchFamily="34" charset="0"/>
                          <a:ea typeface="華康儷中黑" pitchFamily="49" charset="-120"/>
                        </a:rPr>
                        <a:t>Ganoderma</a:t>
                      </a:r>
                      <a:r>
                        <a:rPr lang="en-US" altLang="zh-TW" sz="1600" b="0" dirty="0" smtClean="0">
                          <a:latin typeface="Calibri" pitchFamily="34" charset="0"/>
                          <a:ea typeface="華康儷中黑" pitchFamily="49" charset="-120"/>
                        </a:rPr>
                        <a:t> </a:t>
                      </a:r>
                      <a:r>
                        <a:rPr lang="en-US" altLang="zh-TW" sz="1600" b="0" dirty="0" err="1" smtClean="0">
                          <a:latin typeface="Calibri" pitchFamily="34" charset="0"/>
                          <a:ea typeface="華康儷中黑" pitchFamily="49" charset="-120"/>
                        </a:rPr>
                        <a:t>Lucidum</a:t>
                      </a:r>
                      <a:r>
                        <a:rPr lang="en-US" altLang="zh-TW" sz="1600" b="0" dirty="0" smtClean="0">
                          <a:latin typeface="Calibri" pitchFamily="34" charset="0"/>
                          <a:ea typeface="華康儷中黑" pitchFamily="49" charset="-120"/>
                        </a:rPr>
                        <a:t> Spores</a:t>
                      </a:r>
                      <a:endParaRPr lang="zh-TW" altLang="en-US" sz="1600" b="0" dirty="0" smtClean="0">
                        <a:latin typeface="Calibri" pitchFamily="34" charset="0"/>
                        <a:ea typeface="華康儷中黑" pitchFamily="49" charset="-120"/>
                      </a:endParaRPr>
                    </a:p>
                  </a:txBody>
                  <a:tcPr marL="68252" marR="68252" marT="0" marB="0" anchor="ctr">
                    <a:solidFill>
                      <a:schemeClr val="accent2">
                        <a:lumMod val="20000"/>
                        <a:lumOff val="8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zh-TW" altLang="en-US" sz="1600" b="0" dirty="0" smtClean="0">
                          <a:latin typeface="Calibri" pitchFamily="34" charset="0"/>
                          <a:ea typeface="華康儷中黑" pitchFamily="49" charset="-120"/>
                        </a:rPr>
                        <a:t>赤靈芝孢子 </a:t>
                      </a:r>
                    </a:p>
                    <a:p>
                      <a:pPr marL="0" marR="0" indent="0" algn="ctr" defTabSz="914400" rtl="0" eaLnBrk="1" fontAlgn="auto" latinLnBrk="0" hangingPunct="1">
                        <a:lnSpc>
                          <a:spcPct val="115000"/>
                        </a:lnSpc>
                        <a:spcBef>
                          <a:spcPts val="0"/>
                        </a:spcBef>
                        <a:spcAft>
                          <a:spcPts val="0"/>
                        </a:spcAft>
                        <a:buClrTx/>
                        <a:buSzTx/>
                        <a:buFontTx/>
                        <a:buNone/>
                        <a:tabLst/>
                        <a:defRPr/>
                      </a:pPr>
                      <a:r>
                        <a:rPr lang="en-US" altLang="zh-TW" sz="1600" b="0" dirty="0" err="1" smtClean="0">
                          <a:latin typeface="Calibri" pitchFamily="34" charset="0"/>
                          <a:ea typeface="華康儷中黑" pitchFamily="49" charset="-120"/>
                        </a:rPr>
                        <a:t>Ganoderma</a:t>
                      </a:r>
                      <a:r>
                        <a:rPr lang="en-US" altLang="zh-TW" sz="1600" b="0" dirty="0" smtClean="0">
                          <a:latin typeface="Calibri" pitchFamily="34" charset="0"/>
                          <a:ea typeface="華康儷中黑" pitchFamily="49" charset="-120"/>
                        </a:rPr>
                        <a:t> </a:t>
                      </a:r>
                      <a:r>
                        <a:rPr lang="en-US" altLang="zh-TW" sz="1600" b="0" dirty="0" err="1" smtClean="0">
                          <a:latin typeface="Calibri" pitchFamily="34" charset="0"/>
                          <a:ea typeface="華康儷中黑" pitchFamily="49" charset="-120"/>
                        </a:rPr>
                        <a:t>Lucidum</a:t>
                      </a:r>
                      <a:r>
                        <a:rPr lang="en-US" altLang="zh-TW" sz="1600" b="0" dirty="0" smtClean="0">
                          <a:latin typeface="Calibri" pitchFamily="34" charset="0"/>
                          <a:ea typeface="華康儷中黑" pitchFamily="49" charset="-120"/>
                        </a:rPr>
                        <a:t> Spores</a:t>
                      </a:r>
                      <a:endParaRPr lang="zh-TW" altLang="en-US" sz="1600" b="0" dirty="0" smtClean="0">
                        <a:latin typeface="Calibri" pitchFamily="34" charset="0"/>
                        <a:ea typeface="華康儷中黑" pitchFamily="49" charset="-120"/>
                      </a:endParaRPr>
                    </a:p>
                  </a:txBody>
                  <a:tcPr marL="68252" marR="68252" marT="0" marB="0" anchor="ctr">
                    <a:solidFill>
                      <a:schemeClr val="accent2">
                        <a:lumMod val="20000"/>
                        <a:lumOff val="80000"/>
                      </a:schemeClr>
                    </a:solidFill>
                  </a:tcPr>
                </a:tc>
                <a:tc>
                  <a:txBody>
                    <a:bodyPr/>
                    <a:lstStyle/>
                    <a:p>
                      <a:pPr marL="0" marR="0" algn="ctr">
                        <a:lnSpc>
                          <a:spcPct val="115000"/>
                        </a:lnSpc>
                        <a:spcBef>
                          <a:spcPts val="0"/>
                        </a:spcBef>
                        <a:spcAft>
                          <a:spcPts val="0"/>
                        </a:spcAft>
                      </a:pPr>
                      <a:r>
                        <a:rPr lang="en-US" sz="1600" b="0" dirty="0" smtClean="0">
                          <a:solidFill>
                            <a:schemeClr val="tx1"/>
                          </a:solidFill>
                          <a:latin typeface="Calibri" pitchFamily="34" charset="0"/>
                          <a:ea typeface="華康儷中黑" pitchFamily="49" charset="-120"/>
                          <a:cs typeface="Times New Roman"/>
                        </a:rPr>
                        <a:t>26</a:t>
                      </a:r>
                      <a:r>
                        <a:rPr lang="en-US" altLang="zh-TW" sz="1600" b="0" dirty="0" smtClean="0">
                          <a:solidFill>
                            <a:schemeClr val="tx1"/>
                          </a:solidFill>
                          <a:latin typeface="Calibri" pitchFamily="34" charset="0"/>
                          <a:ea typeface="華康儷中黑" pitchFamily="49" charset="-120"/>
                          <a:cs typeface="Times New Roman"/>
                        </a:rPr>
                        <a:t>.0</a:t>
                      </a:r>
                      <a:endParaRPr lang="en-US" sz="1600" b="0" dirty="0" smtClean="0">
                        <a:solidFill>
                          <a:schemeClr val="tx1"/>
                        </a:solidFill>
                        <a:latin typeface="Calibri" pitchFamily="34" charset="0"/>
                        <a:ea typeface="華康儷中黑" pitchFamily="49" charset="-120"/>
                        <a:cs typeface="Times New Roman"/>
                      </a:endParaRPr>
                    </a:p>
                  </a:txBody>
                  <a:tcPr marL="68252" marR="68252" marT="0" marB="0" anchor="ctr">
                    <a:solidFill>
                      <a:schemeClr val="accent2">
                        <a:lumMod val="20000"/>
                        <a:lumOff val="80000"/>
                      </a:scheme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Manual Input 5"/>
          <p:cNvSpPr/>
          <p:nvPr/>
        </p:nvSpPr>
        <p:spPr>
          <a:xfrm rot="10800000" flipH="1">
            <a:off x="0" y="-1"/>
            <a:ext cx="9144000" cy="7020721"/>
          </a:xfrm>
          <a:prstGeom prst="flowChartManualInput">
            <a:avLst/>
          </a:prstGeom>
          <a:gradFill flip="none" rotWithShape="1">
            <a:gsLst>
              <a:gs pos="0">
                <a:srgbClr val="FFFF99"/>
              </a:gs>
              <a:gs pos="72000">
                <a:schemeClr val="bg1">
                  <a:alpha val="77000"/>
                </a:schemeClr>
              </a:gs>
              <a:gs pos="100000">
                <a:srgbClr val="FF993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lowchart: Stored Data 7"/>
          <p:cNvSpPr/>
          <p:nvPr/>
        </p:nvSpPr>
        <p:spPr>
          <a:xfrm rot="17374977">
            <a:off x="-804595" y="2638253"/>
            <a:ext cx="8467189" cy="10251837"/>
          </a:xfrm>
          <a:prstGeom prst="flowChartOnlineStorage">
            <a:avLst/>
          </a:prstGeom>
          <a:gradFill>
            <a:gsLst>
              <a:gs pos="0">
                <a:srgbClr val="FFFF99"/>
              </a:gs>
              <a:gs pos="72000">
                <a:schemeClr val="bg1">
                  <a:alpha val="77000"/>
                </a:schemeClr>
              </a:gs>
              <a:gs pos="100000">
                <a:srgbClr val="FF993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828800" y="381000"/>
            <a:ext cx="8229600" cy="1143000"/>
          </a:xfrm>
        </p:spPr>
        <p:txBody>
          <a:bodyPr>
            <a:noAutofit/>
          </a:bodyPr>
          <a:lstStyle/>
          <a:p>
            <a:r>
              <a:rPr lang="en-US" sz="2800" dirty="0" err="1" smtClean="0">
                <a:latin typeface="+mn-lt"/>
                <a:ea typeface="華康儷中黑" pitchFamily="49" charset="-120"/>
              </a:rPr>
              <a:t>Isotonix</a:t>
            </a:r>
            <a:r>
              <a:rPr lang="en-US" sz="2800" dirty="0" smtClean="0">
                <a:latin typeface="+mn-lt"/>
                <a:ea typeface="華康儷中黑" pitchFamily="49" charset="-120"/>
              </a:rPr>
              <a:t>®</a:t>
            </a:r>
            <a:r>
              <a:rPr lang="zh-TW" altLang="en-US" sz="2800" dirty="0" smtClean="0">
                <a:latin typeface="+mn-lt"/>
                <a:ea typeface="華康儷中黑" pitchFamily="49" charset="-120"/>
              </a:rPr>
              <a:t>基本營養組合</a:t>
            </a:r>
            <a:r>
              <a:rPr lang="en-US" altLang="zh-TW" sz="2800" dirty="0" smtClean="0">
                <a:latin typeface="+mn-lt"/>
                <a:ea typeface="華康儷中黑" pitchFamily="49" charset="-120"/>
              </a:rPr>
              <a:t/>
            </a:r>
            <a:br>
              <a:rPr lang="en-US" altLang="zh-TW" sz="2800" dirty="0" smtClean="0">
                <a:latin typeface="+mn-lt"/>
                <a:ea typeface="華康儷中黑" pitchFamily="49" charset="-120"/>
              </a:rPr>
            </a:br>
            <a:r>
              <a:rPr lang="en-US" altLang="zh-TW" sz="2400" dirty="0" err="1" smtClean="0">
                <a:latin typeface="+mn-lt"/>
                <a:ea typeface="華康儷中黑" pitchFamily="49" charset="-120"/>
              </a:rPr>
              <a:t>Isotonix</a:t>
            </a:r>
            <a:r>
              <a:rPr lang="en-US" altLang="zh-TW" sz="2400" dirty="0" smtClean="0">
                <a:latin typeface="+mn-lt"/>
                <a:ea typeface="華康儷中黑" pitchFamily="49" charset="-120"/>
              </a:rPr>
              <a:t>® Daily Essentials Kit</a:t>
            </a:r>
            <a:r>
              <a:rPr lang="en-US" altLang="zh-TW" sz="2000" dirty="0" smtClean="0">
                <a:latin typeface="+mn-lt"/>
                <a:ea typeface="華康儷中黑" pitchFamily="49" charset="-120"/>
              </a:rPr>
              <a:t/>
            </a:r>
            <a:br>
              <a:rPr lang="en-US" altLang="zh-TW" sz="2000" dirty="0" smtClean="0">
                <a:latin typeface="+mn-lt"/>
                <a:ea typeface="華康儷中黑" pitchFamily="49" charset="-120"/>
              </a:rPr>
            </a:br>
            <a:endParaRPr lang="en-US" sz="2000" dirty="0">
              <a:latin typeface="+mn-lt"/>
              <a:ea typeface="華康儷中黑" pitchFamily="49" charset="-120"/>
            </a:endParaRPr>
          </a:p>
        </p:txBody>
      </p:sp>
      <p:sp>
        <p:nvSpPr>
          <p:cNvPr id="5" name="Rectangle 4"/>
          <p:cNvSpPr/>
          <p:nvPr/>
        </p:nvSpPr>
        <p:spPr>
          <a:xfrm>
            <a:off x="430188" y="6290846"/>
            <a:ext cx="3837012" cy="338554"/>
          </a:xfrm>
          <a:prstGeom prst="rect">
            <a:avLst/>
          </a:prstGeom>
        </p:spPr>
        <p:txBody>
          <a:bodyPr wrap="none">
            <a:spAutoFit/>
          </a:bodyPr>
          <a:lstStyle/>
          <a:p>
            <a:r>
              <a:rPr lang="en-US" sz="1600" dirty="0">
                <a:solidFill>
                  <a:prstClr val="black"/>
                </a:solidFill>
              </a:rPr>
              <a:t>Code: HK6475    DC$790    SR$1,100    BV 65</a:t>
            </a:r>
          </a:p>
        </p:txBody>
      </p:sp>
      <p:pic>
        <p:nvPicPr>
          <p:cNvPr id="9" name="Picture 2" descr="\\172.20.1.31\share_between_dept\Product_SC\Communications\Graphics\Products Image\Isotonix\HK_CHENG_SKU_dailyEssentialKit800x800_1212.png"/>
          <p:cNvPicPr>
            <a:picLocks noChangeAspect="1" noChangeArrowheads="1"/>
          </p:cNvPicPr>
          <p:nvPr/>
        </p:nvPicPr>
        <p:blipFill>
          <a:blip r:embed="rId2" cstate="print"/>
          <a:srcRect/>
          <a:stretch>
            <a:fillRect/>
          </a:stretch>
        </p:blipFill>
        <p:spPr bwMode="auto">
          <a:xfrm>
            <a:off x="381000" y="2971800"/>
            <a:ext cx="3821983" cy="2514600"/>
          </a:xfrm>
          <a:prstGeom prst="rect">
            <a:avLst/>
          </a:prstGeom>
          <a:noFill/>
        </p:spPr>
      </p:pic>
      <p:sp>
        <p:nvSpPr>
          <p:cNvPr id="10" name="Rectangle 9"/>
          <p:cNvSpPr/>
          <p:nvPr/>
        </p:nvSpPr>
        <p:spPr>
          <a:xfrm>
            <a:off x="76200" y="1295400"/>
            <a:ext cx="4422749" cy="1015663"/>
          </a:xfrm>
          <a:prstGeom prst="rect">
            <a:avLst/>
          </a:prstGeom>
        </p:spPr>
        <p:txBody>
          <a:bodyPr wrap="none">
            <a:spAutoFit/>
          </a:bodyPr>
          <a:lstStyle/>
          <a:p>
            <a:pPr algn="ctr" defTabSz="995507"/>
            <a:r>
              <a:rPr lang="zh-TW" altLang="en-US" sz="2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a typeface="華康儷中黑" pitchFamily="49" charset="-120"/>
              </a:rPr>
              <a:t>助你建立健康的基礎</a:t>
            </a:r>
            <a:endParaRPr lang="en-US" altLang="zh-TW" sz="2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a typeface="華康儷中黑" pitchFamily="49" charset="-120"/>
            </a:endParaRPr>
          </a:p>
          <a:p>
            <a:pPr algn="ctr" defTabSz="995507"/>
            <a:r>
              <a:rPr lang="en-US" altLang="zh-TW" sz="2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a typeface="華康儷中黑" pitchFamily="49" charset="-120"/>
              </a:rPr>
              <a:t>Helping You Form A Healthy Foundation</a:t>
            </a:r>
            <a:endParaRPr lang="en-US" altLang="zh-TW" sz="2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a typeface="華康儷中黑" pitchFamily="49" charset="-120"/>
            </a:endParaRPr>
          </a:p>
          <a:p>
            <a:pPr algn="ctr" defTabSz="995507"/>
            <a:endParaRPr lang="zh-TW" altLang="en-US" sz="2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a typeface="華康儷中黑" pitchFamily="49" charset="-120"/>
            </a:endParaRPr>
          </a:p>
        </p:txBody>
      </p:sp>
      <p:sp>
        <p:nvSpPr>
          <p:cNvPr id="24" name="Rectangle 23"/>
          <p:cNvSpPr/>
          <p:nvPr/>
        </p:nvSpPr>
        <p:spPr>
          <a:xfrm>
            <a:off x="4572000" y="0"/>
            <a:ext cx="457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 name="Group 22"/>
          <p:cNvGrpSpPr/>
          <p:nvPr/>
        </p:nvGrpSpPr>
        <p:grpSpPr>
          <a:xfrm>
            <a:off x="2531109" y="0"/>
            <a:ext cx="8670291" cy="6858000"/>
            <a:chOff x="2531109" y="0"/>
            <a:chExt cx="8670291" cy="6858000"/>
          </a:xfrm>
        </p:grpSpPr>
        <p:sp>
          <p:nvSpPr>
            <p:cNvPr id="11" name="Rectangle 10"/>
            <p:cNvSpPr/>
            <p:nvPr/>
          </p:nvSpPr>
          <p:spPr>
            <a:xfrm>
              <a:off x="4572000" y="0"/>
              <a:ext cx="4572000" cy="6858000"/>
            </a:xfrm>
            <a:prstGeom prst="rect">
              <a:avLst/>
            </a:prstGeom>
            <a:gradFill>
              <a:gsLst>
                <a:gs pos="0">
                  <a:srgbClr val="5DD5FF"/>
                </a:gs>
                <a:gs pos="59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25"/>
            <p:cNvGrpSpPr/>
            <p:nvPr/>
          </p:nvGrpSpPr>
          <p:grpSpPr>
            <a:xfrm>
              <a:off x="2819400" y="345757"/>
              <a:ext cx="8077200" cy="873443"/>
              <a:chOff x="885825" y="508476"/>
              <a:chExt cx="5715000" cy="873443"/>
            </a:xfrm>
          </p:grpSpPr>
          <p:sp>
            <p:nvSpPr>
              <p:cNvPr id="13" name="Rectangle 1"/>
              <p:cNvSpPr>
                <a:spLocks noChangeArrowheads="1"/>
              </p:cNvSpPr>
              <p:nvPr/>
            </p:nvSpPr>
            <p:spPr bwMode="auto">
              <a:xfrm>
                <a:off x="885825" y="920254"/>
                <a:ext cx="5714198"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pPr>
                <a:r>
                  <a:rPr lang="en-US" sz="2400" b="1" dirty="0">
                    <a:ln w="11430"/>
                    <a:solidFill>
                      <a:prstClr val="white"/>
                    </a:solidFill>
                    <a:ea typeface="華康儷中黑" pitchFamily="49" charset="-120"/>
                    <a:cs typeface="Times New Roman" pitchFamily="18" charset="0"/>
                  </a:rPr>
                  <a:t>Optimal Wellness Kit </a:t>
                </a:r>
                <a:endParaRPr lang="en-US" sz="2400" b="1" dirty="0">
                  <a:ln w="11430"/>
                  <a:solidFill>
                    <a:prstClr val="white"/>
                  </a:solidFill>
                  <a:ea typeface="華康儷中黑" pitchFamily="49" charset="-120"/>
                </a:endParaRPr>
              </a:p>
            </p:txBody>
          </p:sp>
          <p:sp>
            <p:nvSpPr>
              <p:cNvPr id="14" name="Rectangle 2"/>
              <p:cNvSpPr>
                <a:spLocks noChangeArrowheads="1"/>
              </p:cNvSpPr>
              <p:nvPr/>
            </p:nvSpPr>
            <p:spPr bwMode="auto">
              <a:xfrm>
                <a:off x="885825" y="508476"/>
                <a:ext cx="5715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pPr>
                <a:r>
                  <a:rPr lang="zh-TW" altLang="en-US" sz="2800" b="1" dirty="0">
                    <a:ln w="11430"/>
                    <a:solidFill>
                      <a:prstClr val="white"/>
                    </a:solidFill>
                    <a:ea typeface="華康儷中黑" pitchFamily="49" charset="-120"/>
                    <a:cs typeface="Times New Roman" pitchFamily="18" charset="0"/>
                  </a:rPr>
                  <a:t>高效營養組合</a:t>
                </a:r>
                <a:endParaRPr lang="zh-TW" altLang="en-US" sz="2800" b="1" dirty="0">
                  <a:ln w="11430"/>
                  <a:solidFill>
                    <a:prstClr val="white"/>
                  </a:solidFill>
                  <a:ea typeface="華康儷中黑" pitchFamily="49" charset="-120"/>
                </a:endParaRPr>
              </a:p>
            </p:txBody>
          </p:sp>
        </p:grpSp>
        <p:grpSp>
          <p:nvGrpSpPr>
            <p:cNvPr id="7" name="Group 24"/>
            <p:cNvGrpSpPr/>
            <p:nvPr/>
          </p:nvGrpSpPr>
          <p:grpSpPr>
            <a:xfrm>
              <a:off x="2531109" y="1264798"/>
              <a:ext cx="8670291" cy="716402"/>
              <a:chOff x="160271" y="2062268"/>
              <a:chExt cx="7126354" cy="773003"/>
            </a:xfrm>
          </p:grpSpPr>
          <p:sp>
            <p:nvSpPr>
              <p:cNvPr id="16" name="Rectangle 6"/>
              <p:cNvSpPr>
                <a:spLocks noChangeArrowheads="1"/>
              </p:cNvSpPr>
              <p:nvPr/>
            </p:nvSpPr>
            <p:spPr bwMode="auto">
              <a:xfrm>
                <a:off x="276225" y="2436759"/>
                <a:ext cx="7010400" cy="3985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839876" fontAlgn="base">
                  <a:spcBef>
                    <a:spcPct val="0"/>
                  </a:spcBef>
                  <a:spcAft>
                    <a:spcPct val="0"/>
                  </a:spcAft>
                </a:pPr>
                <a:r>
                  <a:rPr lang="en-US" altLang="zh-CN" dirty="0">
                    <a:solidFill>
                      <a:srgbClr val="FFFF00"/>
                    </a:solidFill>
                    <a:effectLst>
                      <a:glow rad="63500">
                        <a:srgbClr val="C0504D">
                          <a:satMod val="175000"/>
                          <a:alpha val="40000"/>
                        </a:srgbClr>
                      </a:glow>
                    </a:effectLst>
                    <a:ea typeface="華康儷中黑" pitchFamily="49" charset="-120"/>
                    <a:cs typeface="SimSun" pitchFamily="2" charset="-122"/>
                  </a:rPr>
                  <a:t>Optimal Health Starts with a Solid Foundation!</a:t>
                </a:r>
                <a:endParaRPr lang="en-US" altLang="zh-CN" dirty="0">
                  <a:solidFill>
                    <a:srgbClr val="FFFF00"/>
                  </a:solidFill>
                  <a:effectLst>
                    <a:glow rad="63500">
                      <a:srgbClr val="C0504D">
                        <a:satMod val="175000"/>
                        <a:alpha val="40000"/>
                      </a:srgbClr>
                    </a:glow>
                  </a:effectLst>
                  <a:ea typeface="華康儷中黑" pitchFamily="49" charset="-120"/>
                </a:endParaRPr>
              </a:p>
            </p:txBody>
          </p:sp>
          <p:sp>
            <p:nvSpPr>
              <p:cNvPr id="17" name="Rectangle 16"/>
              <p:cNvSpPr/>
              <p:nvPr/>
            </p:nvSpPr>
            <p:spPr>
              <a:xfrm>
                <a:off x="160271" y="2062268"/>
                <a:ext cx="7086600" cy="431721"/>
              </a:xfrm>
              <a:prstGeom prst="rect">
                <a:avLst/>
              </a:prstGeom>
            </p:spPr>
            <p:txBody>
              <a:bodyPr wrap="square">
                <a:spAutoFit/>
              </a:bodyPr>
              <a:lstStyle/>
              <a:p>
                <a:pPr algn="ctr" defTabSz="914373"/>
                <a:r>
                  <a:rPr lang="zh-TW" altLang="en-US" sz="2000" dirty="0">
                    <a:solidFill>
                      <a:srgbClr val="FFFF00"/>
                    </a:solidFill>
                    <a:effectLst>
                      <a:glow rad="63500">
                        <a:srgbClr val="C0504D">
                          <a:satMod val="175000"/>
                          <a:alpha val="40000"/>
                        </a:srgbClr>
                      </a:glow>
                    </a:effectLst>
                    <a:ea typeface="華康儷中黑" pitchFamily="49" charset="-120"/>
                  </a:rPr>
                  <a:t>要擁有最佳的健康，由基本營養開始！</a:t>
                </a:r>
                <a:r>
                  <a:rPr lang="en-US" altLang="zh-TW" sz="2000" dirty="0">
                    <a:solidFill>
                      <a:srgbClr val="FFFF00"/>
                    </a:solidFill>
                    <a:effectLst>
                      <a:glow rad="63500">
                        <a:srgbClr val="C0504D">
                          <a:satMod val="175000"/>
                          <a:alpha val="40000"/>
                        </a:srgbClr>
                      </a:glow>
                    </a:effectLst>
                    <a:ea typeface="華康儷中黑" pitchFamily="49" charset="-120"/>
                  </a:rPr>
                  <a:t> </a:t>
                </a:r>
                <a:endParaRPr lang="en-US" sz="2000" dirty="0">
                  <a:solidFill>
                    <a:srgbClr val="FFFF00"/>
                  </a:solidFill>
                  <a:effectLst>
                    <a:glow rad="63500">
                      <a:srgbClr val="C0504D">
                        <a:satMod val="175000"/>
                        <a:alpha val="40000"/>
                      </a:srgbClr>
                    </a:glow>
                  </a:effectLst>
                  <a:ea typeface="華康儷中黑" pitchFamily="49" charset="-120"/>
                </a:endParaRPr>
              </a:p>
            </p:txBody>
          </p:sp>
        </p:grpSp>
        <p:grpSp>
          <p:nvGrpSpPr>
            <p:cNvPr id="12" name="Group 68"/>
            <p:cNvGrpSpPr>
              <a:grpSpLocks noChangeAspect="1"/>
            </p:cNvGrpSpPr>
            <p:nvPr/>
          </p:nvGrpSpPr>
          <p:grpSpPr>
            <a:xfrm>
              <a:off x="5224271" y="2590800"/>
              <a:ext cx="3081529" cy="2963010"/>
              <a:chOff x="3329988" y="6182519"/>
              <a:chExt cx="3804237" cy="3657920"/>
            </a:xfrm>
          </p:grpSpPr>
          <p:pic>
            <p:nvPicPr>
              <p:cNvPr id="19" name="Picture 4" descr="\\172.20.1.31\product\LS2012\Flyers\HKG36462_AdvancedBComplex.jpg"/>
              <p:cNvPicPr>
                <a:picLocks noChangeAspect="1" noChangeArrowheads="1"/>
              </p:cNvPicPr>
              <p:nvPr/>
            </p:nvPicPr>
            <p:blipFill>
              <a:blip r:embed="rId3" cstate="print">
                <a:clrChange>
                  <a:clrFrom>
                    <a:srgbClr val="FFFFFF"/>
                  </a:clrFrom>
                  <a:clrTo>
                    <a:srgbClr val="FFFFFF">
                      <a:alpha val="0"/>
                    </a:srgbClr>
                  </a:clrTo>
                </a:clrChange>
              </a:blip>
              <a:srcRect l="31250" r="31250" b="6455"/>
              <a:stretch>
                <a:fillRect/>
              </a:stretch>
            </p:blipFill>
            <p:spPr bwMode="auto">
              <a:xfrm>
                <a:off x="4580104" y="6182519"/>
                <a:ext cx="1374608" cy="3429000"/>
              </a:xfrm>
              <a:prstGeom prst="rect">
                <a:avLst/>
              </a:prstGeom>
              <a:noFill/>
              <a:effectLst>
                <a:reflection blurRad="6350" stA="52000" endA="300" endPos="35000" dir="5400000" sy="-100000" algn="bl" rotWithShape="0"/>
              </a:effectLst>
            </p:spPr>
          </p:pic>
          <p:pic>
            <p:nvPicPr>
              <p:cNvPr id="20" name="Picture 2" descr="\\172.20.1.31\share_between_dept\Product_SC\Event - Share Info\Leadership School\2012\Flyer\Multivitamin.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329988" y="6548311"/>
                <a:ext cx="1377817" cy="3168673"/>
              </a:xfrm>
              <a:prstGeom prst="rect">
                <a:avLst/>
              </a:prstGeom>
              <a:noFill/>
              <a:effectLst>
                <a:reflection blurRad="6350" stA="52000" endA="300" endPos="35000" dir="5400000" sy="-100000" algn="bl" rotWithShape="0"/>
                <a:softEdge rad="12700"/>
              </a:effectLst>
            </p:spPr>
          </p:pic>
          <p:pic>
            <p:nvPicPr>
              <p:cNvPr id="21" name="Picture 3" descr="\\172.20.1.31\share_between_dept\Product_SC\Event - Share Info\Leadership School\2012\Flyer\Omega III.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890816" y="7363265"/>
                <a:ext cx="1243409" cy="2477174"/>
              </a:xfrm>
              <a:prstGeom prst="rect">
                <a:avLst/>
              </a:prstGeom>
              <a:noFill/>
              <a:effectLst>
                <a:reflection blurRad="6350" stA="52000" endA="300" endPos="35000" dir="5400000" sy="-100000" algn="bl" rotWithShape="0"/>
              </a:effectLst>
            </p:spPr>
          </p:pic>
        </p:grpSp>
        <p:sp>
          <p:nvSpPr>
            <p:cNvPr id="22" name="Rectangle 21"/>
            <p:cNvSpPr/>
            <p:nvPr/>
          </p:nvSpPr>
          <p:spPr>
            <a:xfrm>
              <a:off x="5029200" y="6290846"/>
              <a:ext cx="3681521" cy="338554"/>
            </a:xfrm>
            <a:prstGeom prst="rect">
              <a:avLst/>
            </a:prstGeom>
          </p:spPr>
          <p:txBody>
            <a:bodyPr wrap="none">
              <a:spAutoFit/>
            </a:bodyPr>
            <a:lstStyle/>
            <a:p>
              <a:r>
                <a:rPr lang="en-US" sz="1600" dirty="0">
                  <a:solidFill>
                    <a:prstClr val="black"/>
                  </a:solidFill>
                </a:rPr>
                <a:t>Code: HK6475    HK$820    SR$600    BV 50</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381000"/>
            <a:ext cx="91440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2800" b="0" i="0" u="none" strike="noStrike" kern="1200" cap="none" spc="0" normalizeH="0" baseline="0" noProof="0" dirty="0" smtClean="0">
                <a:ln>
                  <a:noFill/>
                </a:ln>
                <a:solidFill>
                  <a:srgbClr val="002060"/>
                </a:solidFill>
                <a:effectLst/>
                <a:uLnTx/>
                <a:uFillTx/>
                <a:latin typeface="Calibri" pitchFamily="34" charset="0"/>
                <a:ea typeface="華康儷中黑" pitchFamily="49" charset="-120"/>
                <a:cs typeface="+mj-cs"/>
              </a:rPr>
              <a:t>組合比較 </a:t>
            </a:r>
            <a:r>
              <a:rPr kumimoji="0" lang="en-US" altLang="zh-TW" sz="4400" b="0" i="0" u="none" strike="noStrike" kern="1200" cap="none" spc="0" normalizeH="0" baseline="0" noProof="0" dirty="0" smtClean="0">
                <a:ln>
                  <a:noFill/>
                </a:ln>
                <a:solidFill>
                  <a:srgbClr val="002060"/>
                </a:solidFill>
                <a:effectLst/>
                <a:uLnTx/>
                <a:uFillTx/>
                <a:latin typeface="Calibri" pitchFamily="34" charset="0"/>
                <a:ea typeface="華康儷中黑" pitchFamily="49" charset="-120"/>
                <a:cs typeface="+mj-cs"/>
              </a:rPr>
              <a:t/>
            </a:r>
            <a:br>
              <a:rPr kumimoji="0" lang="en-US" altLang="zh-TW" sz="4400" b="0" i="0" u="none" strike="noStrike" kern="1200" cap="none" spc="0" normalizeH="0" baseline="0" noProof="0" dirty="0" smtClean="0">
                <a:ln>
                  <a:noFill/>
                </a:ln>
                <a:solidFill>
                  <a:srgbClr val="002060"/>
                </a:solidFill>
                <a:effectLst/>
                <a:uLnTx/>
                <a:uFillTx/>
                <a:latin typeface="Calibri" pitchFamily="34" charset="0"/>
                <a:ea typeface="華康儷中黑" pitchFamily="49" charset="-120"/>
                <a:cs typeface="+mj-cs"/>
              </a:rPr>
            </a:br>
            <a:r>
              <a:rPr kumimoji="0" lang="en-US" altLang="zh-TW" sz="2200" b="1" i="0" u="none" strike="noStrike" kern="1200" cap="none" spc="0" normalizeH="0" baseline="0" noProof="0" dirty="0" smtClean="0">
                <a:ln>
                  <a:noFill/>
                </a:ln>
                <a:solidFill>
                  <a:srgbClr val="002060"/>
                </a:solidFill>
                <a:effectLst/>
                <a:uLnTx/>
                <a:uFillTx/>
                <a:latin typeface="Calibri" pitchFamily="34" charset="0"/>
                <a:ea typeface="華康儷中黑" pitchFamily="49" charset="-120"/>
                <a:cs typeface="+mj-cs"/>
              </a:rPr>
              <a:t>Kit Comparison</a:t>
            </a:r>
            <a:endParaRPr kumimoji="0" lang="en-US" sz="2200" b="1" i="0" u="none" strike="noStrike" kern="1200" cap="none" spc="0" normalizeH="0" baseline="0" noProof="0" dirty="0">
              <a:ln>
                <a:noFill/>
              </a:ln>
              <a:solidFill>
                <a:srgbClr val="002060"/>
              </a:solidFill>
              <a:effectLst/>
              <a:uLnTx/>
              <a:uFillTx/>
              <a:latin typeface="Calibri" pitchFamily="34" charset="0"/>
              <a:ea typeface="華康儷中黑" pitchFamily="49" charset="-120"/>
              <a:cs typeface="+mj-cs"/>
            </a:endParaRPr>
          </a:p>
        </p:txBody>
      </p:sp>
      <p:graphicFrame>
        <p:nvGraphicFramePr>
          <p:cNvPr id="5" name="Table 4"/>
          <p:cNvGraphicFramePr>
            <a:graphicFrameLocks noGrp="1"/>
          </p:cNvGraphicFramePr>
          <p:nvPr/>
        </p:nvGraphicFramePr>
        <p:xfrm>
          <a:off x="152400" y="1295400"/>
          <a:ext cx="8839200" cy="5379450"/>
        </p:xfrm>
        <a:graphic>
          <a:graphicData uri="http://schemas.openxmlformats.org/drawingml/2006/table">
            <a:tbl>
              <a:tblPr>
                <a:tableStyleId>{775DCB02-9BB8-47FD-8907-85C794F793BA}</a:tableStyleId>
              </a:tblPr>
              <a:tblGrid>
                <a:gridCol w="1320284"/>
                <a:gridCol w="2261116"/>
                <a:gridCol w="673100"/>
                <a:gridCol w="673100"/>
                <a:gridCol w="673100"/>
                <a:gridCol w="673100"/>
                <a:gridCol w="673100"/>
                <a:gridCol w="673100"/>
                <a:gridCol w="1219200"/>
              </a:tblGrid>
              <a:tr h="685800">
                <a:tc rowSpan="2">
                  <a:txBody>
                    <a:bodyPr/>
                    <a:lstStyle/>
                    <a:p>
                      <a:pPr marL="0" marR="0" algn="ctr">
                        <a:lnSpc>
                          <a:spcPct val="115000"/>
                        </a:lnSpc>
                        <a:spcBef>
                          <a:spcPts val="0"/>
                        </a:spcBef>
                        <a:spcAft>
                          <a:spcPts val="0"/>
                        </a:spcAft>
                      </a:pPr>
                      <a:r>
                        <a:rPr lang="zh-TW" altLang="en-US" sz="1400" b="1" dirty="0" smtClean="0">
                          <a:latin typeface="Calibri" pitchFamily="34" charset="0"/>
                          <a:ea typeface="華康儷中黑" pitchFamily="49" charset="-120"/>
                        </a:rPr>
                        <a:t>組合</a:t>
                      </a:r>
                      <a:endParaRPr lang="en-US" altLang="zh-TW" sz="1400" b="1" dirty="0" smtClean="0">
                        <a:latin typeface="Calibri" pitchFamily="34" charset="0"/>
                        <a:ea typeface="華康儷中黑" pitchFamily="49" charset="-120"/>
                      </a:endParaRPr>
                    </a:p>
                    <a:p>
                      <a:pPr marL="0" marR="0" algn="ctr">
                        <a:lnSpc>
                          <a:spcPct val="115000"/>
                        </a:lnSpc>
                        <a:spcBef>
                          <a:spcPts val="0"/>
                        </a:spcBef>
                        <a:spcAft>
                          <a:spcPts val="0"/>
                        </a:spcAft>
                      </a:pPr>
                      <a:r>
                        <a:rPr lang="en-US" sz="1400" b="1" dirty="0" smtClean="0">
                          <a:solidFill>
                            <a:schemeClr val="tx1"/>
                          </a:solidFill>
                          <a:latin typeface="Calibri" pitchFamily="34" charset="0"/>
                          <a:ea typeface="華康儷中黑" pitchFamily="49" charset="-120"/>
                          <a:cs typeface="Times New Roman"/>
                        </a:rPr>
                        <a:t>Kit</a:t>
                      </a:r>
                      <a:endParaRPr lang="en-US" sz="1400" b="1" dirty="0">
                        <a:solidFill>
                          <a:schemeClr val="tx1"/>
                        </a:solidFill>
                        <a:latin typeface="Calibri" pitchFamily="34" charset="0"/>
                        <a:ea typeface="華康儷中黑" pitchFamily="49" charset="-120"/>
                        <a:cs typeface="Times New Roman"/>
                      </a:endParaRPr>
                    </a:p>
                  </a:txBody>
                  <a:tcPr marL="68252" marR="68252" marT="0" marB="0" anchor="ctr"/>
                </a:tc>
                <a:tc rowSpan="2">
                  <a:txBody>
                    <a:bodyPr/>
                    <a:lstStyle/>
                    <a:p>
                      <a:pPr marL="0" marR="0" algn="ctr">
                        <a:lnSpc>
                          <a:spcPct val="115000"/>
                        </a:lnSpc>
                        <a:spcBef>
                          <a:spcPts val="0"/>
                        </a:spcBef>
                        <a:spcAft>
                          <a:spcPts val="0"/>
                        </a:spcAft>
                      </a:pPr>
                      <a:r>
                        <a:rPr lang="zh-TW" altLang="en-US" sz="1400" b="1" dirty="0" smtClean="0">
                          <a:solidFill>
                            <a:schemeClr val="tx1"/>
                          </a:solidFill>
                          <a:latin typeface="Calibri" pitchFamily="34" charset="0"/>
                          <a:ea typeface="華康儷中黑" pitchFamily="49" charset="-120"/>
                          <a:cs typeface="Times New Roman"/>
                        </a:rPr>
                        <a:t>產品包括</a:t>
                      </a:r>
                      <a:endParaRPr lang="en-US" altLang="zh-TW" sz="1400" b="1" dirty="0" smtClean="0">
                        <a:solidFill>
                          <a:schemeClr val="tx1"/>
                        </a:solidFill>
                        <a:latin typeface="Calibri" pitchFamily="34" charset="0"/>
                        <a:ea typeface="華康儷中黑" pitchFamily="49" charset="-120"/>
                        <a:cs typeface="Times New Roman"/>
                      </a:endParaRPr>
                    </a:p>
                    <a:p>
                      <a:pPr marL="0" marR="0" algn="ctr">
                        <a:lnSpc>
                          <a:spcPct val="115000"/>
                        </a:lnSpc>
                        <a:spcBef>
                          <a:spcPts val="0"/>
                        </a:spcBef>
                        <a:spcAft>
                          <a:spcPts val="0"/>
                        </a:spcAft>
                      </a:pPr>
                      <a:r>
                        <a:rPr lang="en-US" sz="1400" b="1" dirty="0" smtClean="0">
                          <a:solidFill>
                            <a:schemeClr val="tx1"/>
                          </a:solidFill>
                          <a:latin typeface="Calibri" pitchFamily="34" charset="0"/>
                          <a:ea typeface="華康儷中黑" pitchFamily="49" charset="-120"/>
                          <a:cs typeface="Times New Roman"/>
                        </a:rPr>
                        <a:t>Products Included</a:t>
                      </a:r>
                    </a:p>
                  </a:txBody>
                  <a:tcPr marL="68252" marR="68252" marT="0" marB="0" anchor="ctr"/>
                </a:tc>
                <a:tc gridSpan="6">
                  <a:txBody>
                    <a:bodyPr/>
                    <a:lstStyle/>
                    <a:p>
                      <a:pPr marL="0" marR="0" algn="ctr">
                        <a:lnSpc>
                          <a:spcPct val="115000"/>
                        </a:lnSpc>
                        <a:spcBef>
                          <a:spcPts val="0"/>
                        </a:spcBef>
                        <a:spcAft>
                          <a:spcPts val="0"/>
                        </a:spcAft>
                      </a:pPr>
                      <a:r>
                        <a:rPr lang="zh-TW" altLang="en-US" sz="1400" b="1" dirty="0" smtClean="0">
                          <a:solidFill>
                            <a:schemeClr val="tx1"/>
                          </a:solidFill>
                          <a:latin typeface="Calibri" pitchFamily="34" charset="0"/>
                          <a:ea typeface="華康儷中黑" pitchFamily="49" charset="-120"/>
                          <a:cs typeface="Times New Roman"/>
                        </a:rPr>
                        <a:t>好處</a:t>
                      </a:r>
                      <a:endParaRPr lang="en-US" altLang="zh-TW" sz="1400" b="1" dirty="0" smtClean="0">
                        <a:solidFill>
                          <a:schemeClr val="tx1"/>
                        </a:solidFill>
                        <a:latin typeface="Calibri" pitchFamily="34" charset="0"/>
                        <a:ea typeface="華康儷中黑" pitchFamily="49" charset="-120"/>
                        <a:cs typeface="Times New Roman"/>
                      </a:endParaRPr>
                    </a:p>
                    <a:p>
                      <a:pPr marL="0" marR="0" algn="ctr">
                        <a:lnSpc>
                          <a:spcPct val="115000"/>
                        </a:lnSpc>
                        <a:spcBef>
                          <a:spcPts val="0"/>
                        </a:spcBef>
                        <a:spcAft>
                          <a:spcPts val="0"/>
                        </a:spcAft>
                      </a:pPr>
                      <a:r>
                        <a:rPr lang="en-US" altLang="zh-TW" sz="1400" b="1" dirty="0" smtClean="0">
                          <a:solidFill>
                            <a:schemeClr val="tx1"/>
                          </a:solidFill>
                          <a:latin typeface="Calibri" pitchFamily="34" charset="0"/>
                          <a:ea typeface="華康儷中黑" pitchFamily="49" charset="-120"/>
                          <a:cs typeface="Times New Roman"/>
                        </a:rPr>
                        <a:t>Benefits</a:t>
                      </a:r>
                    </a:p>
                  </a:txBody>
                  <a:tcPr marL="68252" marR="68252"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gn="ctr">
                        <a:lnSpc>
                          <a:spcPct val="115000"/>
                        </a:lnSpc>
                        <a:spcBef>
                          <a:spcPts val="0"/>
                        </a:spcBef>
                        <a:spcAft>
                          <a:spcPts val="0"/>
                        </a:spcAft>
                      </a:pPr>
                      <a:r>
                        <a:rPr lang="zh-TW" altLang="en-US" sz="1400" b="1" dirty="0" smtClean="0">
                          <a:latin typeface="Calibri" pitchFamily="34" charset="0"/>
                          <a:ea typeface="華康儷中黑" pitchFamily="49" charset="-120"/>
                        </a:rPr>
                        <a:t>適合人士</a:t>
                      </a:r>
                      <a:endParaRPr lang="en-US" altLang="zh-TW" sz="1400" b="1" dirty="0" smtClean="0">
                        <a:latin typeface="Calibri" pitchFamily="34" charset="0"/>
                        <a:ea typeface="華康儷中黑" pitchFamily="49" charset="-120"/>
                      </a:endParaRPr>
                    </a:p>
                    <a:p>
                      <a:pPr marL="0" marR="0" algn="ctr">
                        <a:lnSpc>
                          <a:spcPct val="115000"/>
                        </a:lnSpc>
                        <a:spcBef>
                          <a:spcPts val="0"/>
                        </a:spcBef>
                        <a:spcAft>
                          <a:spcPts val="0"/>
                        </a:spcAft>
                      </a:pPr>
                      <a:r>
                        <a:rPr lang="en-US" sz="1400" b="1" dirty="0" smtClean="0">
                          <a:latin typeface="Calibri" pitchFamily="34" charset="0"/>
                          <a:ea typeface="華康儷中黑" pitchFamily="49" charset="-120"/>
                        </a:rPr>
                        <a:t>Suitable for </a:t>
                      </a:r>
                    </a:p>
                  </a:txBody>
                  <a:tcPr marL="68252" marR="68252" marT="0" marB="0" anchor="ctr"/>
                </a:tc>
              </a:tr>
              <a:tr h="1447800">
                <a:tc vMerge="1">
                  <a:txBody>
                    <a:bodyPr/>
                    <a:lstStyle/>
                    <a:p>
                      <a:pPr marL="0" marR="0" algn="ctr">
                        <a:lnSpc>
                          <a:spcPct val="115000"/>
                        </a:lnSpc>
                        <a:spcBef>
                          <a:spcPts val="0"/>
                        </a:spcBef>
                        <a:spcAft>
                          <a:spcPts val="0"/>
                        </a:spcAft>
                      </a:pPr>
                      <a:endParaRPr lang="en-US" sz="1200" b="1" dirty="0">
                        <a:solidFill>
                          <a:schemeClr val="tx1"/>
                        </a:solidFill>
                        <a:latin typeface="Calibri" pitchFamily="34" charset="0"/>
                        <a:ea typeface="華康儷中黑" pitchFamily="49" charset="-120"/>
                        <a:cs typeface="Times New Roman"/>
                      </a:endParaRPr>
                    </a:p>
                  </a:txBody>
                  <a:tcPr marL="68252" marR="68252" marT="0" marB="0" anchor="ctr"/>
                </a:tc>
                <a:tc vMerge="1">
                  <a:txBody>
                    <a:bodyPr/>
                    <a:lstStyle/>
                    <a:p>
                      <a:pPr marL="0" marR="0" algn="ctr">
                        <a:lnSpc>
                          <a:spcPct val="115000"/>
                        </a:lnSpc>
                        <a:spcBef>
                          <a:spcPts val="0"/>
                        </a:spcBef>
                        <a:spcAft>
                          <a:spcPts val="0"/>
                        </a:spcAft>
                      </a:pPr>
                      <a:endParaRPr lang="en-US" sz="1200" b="1" dirty="0" smtClean="0">
                        <a:solidFill>
                          <a:schemeClr val="tx1"/>
                        </a:solidFill>
                        <a:latin typeface="Calibri" pitchFamily="34" charset="0"/>
                        <a:ea typeface="華康儷中黑" pitchFamily="49" charset="-120"/>
                        <a:cs typeface="Times New Roman"/>
                      </a:endParaRPr>
                    </a:p>
                  </a:txBody>
                  <a:tcPr marL="68252" marR="68252" marT="0" marB="0" anchor="ctr"/>
                </a:tc>
                <a:tc>
                  <a:txBody>
                    <a:bodyPr/>
                    <a:lstStyle/>
                    <a:p>
                      <a:pPr marL="0" marR="0" algn="ctr">
                        <a:lnSpc>
                          <a:spcPct val="115000"/>
                        </a:lnSpc>
                        <a:spcBef>
                          <a:spcPts val="0"/>
                        </a:spcBef>
                        <a:spcAft>
                          <a:spcPts val="0"/>
                        </a:spcAft>
                      </a:pPr>
                      <a:r>
                        <a:rPr lang="zh-TW" altLang="en-US" sz="1050" dirty="0" smtClean="0">
                          <a:solidFill>
                            <a:schemeClr val="tx1"/>
                          </a:solidFill>
                          <a:ea typeface="華康儷中黑" pitchFamily="49" charset="-120"/>
                        </a:rPr>
                        <a:t>提升能量</a:t>
                      </a:r>
                      <a:endParaRPr lang="en-US" altLang="zh-TW" sz="1050" dirty="0" smtClean="0">
                        <a:solidFill>
                          <a:schemeClr val="tx1"/>
                        </a:solidFill>
                        <a:ea typeface="華康儷中黑" pitchFamily="49" charset="-120"/>
                      </a:endParaRPr>
                    </a:p>
                    <a:p>
                      <a:pPr marL="0" marR="0" algn="ctr">
                        <a:lnSpc>
                          <a:spcPct val="115000"/>
                        </a:lnSpc>
                        <a:spcBef>
                          <a:spcPts val="0"/>
                        </a:spcBef>
                        <a:spcAft>
                          <a:spcPts val="0"/>
                        </a:spcAft>
                      </a:pPr>
                      <a:r>
                        <a:rPr lang="en-US" sz="1050" b="0" dirty="0" smtClean="0">
                          <a:solidFill>
                            <a:schemeClr val="tx1"/>
                          </a:solidFill>
                          <a:latin typeface="Calibri" pitchFamily="34" charset="0"/>
                          <a:ea typeface="華康儷中黑" pitchFamily="49" charset="-120"/>
                        </a:rPr>
                        <a:t>Enhance Energy </a:t>
                      </a:r>
                      <a:endParaRPr lang="en-US" altLang="zh-TW" sz="1050" b="1" dirty="0" smtClean="0">
                        <a:solidFill>
                          <a:schemeClr val="tx1"/>
                        </a:solidFill>
                        <a:latin typeface="Calibri" pitchFamily="34" charset="0"/>
                        <a:ea typeface="華康儷中黑" pitchFamily="49" charset="-120"/>
                        <a:cs typeface="Times New Roman"/>
                      </a:endParaRPr>
                    </a:p>
                  </a:txBody>
                  <a:tcPr marL="68252" marR="68252"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zh-TW" altLang="en-US" sz="1050" dirty="0" smtClean="0">
                          <a:solidFill>
                            <a:schemeClr val="tx1"/>
                          </a:solidFill>
                          <a:ea typeface="華康儷中黑" pitchFamily="49" charset="-120"/>
                        </a:rPr>
                        <a:t>抗氧化</a:t>
                      </a:r>
                      <a:endParaRPr lang="en-US" altLang="zh-TW" sz="1050" b="1" dirty="0" smtClean="0">
                        <a:solidFill>
                          <a:schemeClr val="tx1"/>
                        </a:solidFill>
                        <a:latin typeface="Calibri" pitchFamily="34" charset="0"/>
                        <a:ea typeface="華康儷中黑" pitchFamily="49" charset="-120"/>
                        <a:cs typeface="Times New Roman"/>
                      </a:endParaRPr>
                    </a:p>
                    <a:p>
                      <a:pPr marL="0" marR="0" algn="ctr">
                        <a:lnSpc>
                          <a:spcPct val="115000"/>
                        </a:lnSpc>
                        <a:spcBef>
                          <a:spcPts val="0"/>
                        </a:spcBef>
                        <a:spcAft>
                          <a:spcPts val="0"/>
                        </a:spcAft>
                      </a:pPr>
                      <a:r>
                        <a:rPr lang="en-US" sz="1050" b="0" dirty="0" smtClean="0">
                          <a:solidFill>
                            <a:schemeClr val="tx1"/>
                          </a:solidFill>
                          <a:latin typeface="Calibri" pitchFamily="34" charset="0"/>
                          <a:ea typeface="華康儷中黑" pitchFamily="49" charset="-120"/>
                        </a:rPr>
                        <a:t>Anti-oxidant</a:t>
                      </a:r>
                      <a:endParaRPr lang="en-US" altLang="zh-TW" sz="1050" b="1" dirty="0" smtClean="0">
                        <a:solidFill>
                          <a:schemeClr val="tx1"/>
                        </a:solidFill>
                        <a:latin typeface="Calibri" pitchFamily="34" charset="0"/>
                        <a:ea typeface="華康儷中黑" pitchFamily="49" charset="-120"/>
                        <a:cs typeface="Times New Roman"/>
                      </a:endParaRPr>
                    </a:p>
                  </a:txBody>
                  <a:tcPr marL="68252" marR="68252"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zh-TW" altLang="en-US" sz="1050" dirty="0" smtClean="0">
                          <a:solidFill>
                            <a:schemeClr val="tx1"/>
                          </a:solidFill>
                          <a:ea typeface="華康儷中黑" pitchFamily="49" charset="-120"/>
                        </a:rPr>
                        <a:t>骨骼健康</a:t>
                      </a:r>
                      <a:endParaRPr lang="en-US" altLang="zh-TW" sz="1050" b="1" dirty="0" smtClean="0">
                        <a:solidFill>
                          <a:schemeClr val="tx1"/>
                        </a:solidFill>
                        <a:latin typeface="Calibri" pitchFamily="34" charset="0"/>
                        <a:ea typeface="華康儷中黑" pitchFamily="49" charset="-120"/>
                        <a:cs typeface="Times New Roman"/>
                      </a:endParaRPr>
                    </a:p>
                    <a:p>
                      <a:pPr marL="0" marR="0" indent="0" algn="ctr" defTabSz="914400" rtl="0" eaLnBrk="1" fontAlgn="auto" latinLnBrk="0" hangingPunct="1">
                        <a:lnSpc>
                          <a:spcPct val="115000"/>
                        </a:lnSpc>
                        <a:spcBef>
                          <a:spcPts val="0"/>
                        </a:spcBef>
                        <a:spcAft>
                          <a:spcPts val="0"/>
                        </a:spcAft>
                        <a:buClrTx/>
                        <a:buSzTx/>
                        <a:buFontTx/>
                        <a:buNone/>
                        <a:tabLst/>
                        <a:defRPr/>
                      </a:pPr>
                      <a:r>
                        <a:rPr lang="en-US" sz="1050" b="0" dirty="0" smtClean="0">
                          <a:solidFill>
                            <a:schemeClr val="tx1"/>
                          </a:solidFill>
                          <a:latin typeface="Calibri" pitchFamily="34" charset="0"/>
                          <a:ea typeface="華康儷中黑" pitchFamily="49" charset="-120"/>
                        </a:rPr>
                        <a:t>Bone Health</a:t>
                      </a:r>
                    </a:p>
                  </a:txBody>
                  <a:tcPr marL="68252" marR="68252"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zh-TW" altLang="en-US" sz="1050" b="0" dirty="0" smtClean="0">
                          <a:solidFill>
                            <a:schemeClr val="tx1"/>
                          </a:solidFill>
                          <a:latin typeface="Calibri" pitchFamily="34" charset="0"/>
                          <a:ea typeface="華康儷中黑" pitchFamily="49" charset="-120"/>
                        </a:rPr>
                        <a:t>提供維他命及礦物質</a:t>
                      </a:r>
                      <a:endParaRPr lang="en-US" altLang="zh-TW" sz="1050" b="0" dirty="0" smtClean="0">
                        <a:solidFill>
                          <a:schemeClr val="tx1"/>
                        </a:solidFill>
                        <a:latin typeface="Calibri" pitchFamily="34" charset="0"/>
                        <a:ea typeface="華康儷中黑" pitchFamily="49" charset="-120"/>
                      </a:endParaRPr>
                    </a:p>
                    <a:p>
                      <a:pPr marL="0" marR="0" indent="0" algn="ctr" defTabSz="914400" rtl="0" eaLnBrk="1" fontAlgn="auto" latinLnBrk="0" hangingPunct="1">
                        <a:lnSpc>
                          <a:spcPct val="115000"/>
                        </a:lnSpc>
                        <a:spcBef>
                          <a:spcPts val="0"/>
                        </a:spcBef>
                        <a:spcAft>
                          <a:spcPts val="0"/>
                        </a:spcAft>
                        <a:buClrTx/>
                        <a:buSzTx/>
                        <a:buFontTx/>
                        <a:buNone/>
                        <a:tabLst/>
                        <a:defRPr/>
                      </a:pPr>
                      <a:r>
                        <a:rPr lang="en-US" sz="1050" b="0" dirty="0" smtClean="0">
                          <a:solidFill>
                            <a:schemeClr val="tx1"/>
                          </a:solidFill>
                          <a:latin typeface="Calibri" pitchFamily="34" charset="0"/>
                          <a:ea typeface="華康儷中黑" pitchFamily="49" charset="-120"/>
                        </a:rPr>
                        <a:t>Provide vitamins &amp; minerals</a:t>
                      </a:r>
                    </a:p>
                    <a:p>
                      <a:pPr marL="0" marR="0" algn="ctr">
                        <a:lnSpc>
                          <a:spcPct val="115000"/>
                        </a:lnSpc>
                        <a:spcBef>
                          <a:spcPts val="0"/>
                        </a:spcBef>
                        <a:spcAft>
                          <a:spcPts val="0"/>
                        </a:spcAft>
                      </a:pPr>
                      <a:endParaRPr lang="en-US" altLang="zh-TW" sz="1050" b="1" dirty="0" smtClean="0">
                        <a:solidFill>
                          <a:schemeClr val="tx1"/>
                        </a:solidFill>
                        <a:latin typeface="Calibri" pitchFamily="34" charset="0"/>
                        <a:ea typeface="華康儷中黑" pitchFamily="49" charset="-120"/>
                        <a:cs typeface="Times New Roman"/>
                      </a:endParaRPr>
                    </a:p>
                  </a:txBody>
                  <a:tcPr marL="68252" marR="68252" marT="0" marB="0" anchor="ctr"/>
                </a:tc>
                <a:tc>
                  <a:txBody>
                    <a:bodyPr/>
                    <a:lstStyle/>
                    <a:p>
                      <a:pPr marL="0" marR="0" algn="ctr">
                        <a:lnSpc>
                          <a:spcPct val="115000"/>
                        </a:lnSpc>
                        <a:spcBef>
                          <a:spcPts val="0"/>
                        </a:spcBef>
                        <a:spcAft>
                          <a:spcPts val="0"/>
                        </a:spcAft>
                      </a:pPr>
                      <a:r>
                        <a:rPr lang="zh-TW" altLang="en-US" sz="1050" b="0" dirty="0" smtClean="0">
                          <a:solidFill>
                            <a:schemeClr val="tx1"/>
                          </a:solidFill>
                          <a:latin typeface="Calibri" pitchFamily="34" charset="0"/>
                          <a:ea typeface="華康儷中黑" pitchFamily="49" charset="-120"/>
                        </a:rPr>
                        <a:t>穩定</a:t>
                      </a:r>
                      <a:endParaRPr lang="en-US" altLang="zh-TW" sz="1050" b="0" dirty="0" smtClean="0">
                        <a:solidFill>
                          <a:schemeClr val="tx1"/>
                        </a:solidFill>
                        <a:latin typeface="Calibri" pitchFamily="34" charset="0"/>
                        <a:ea typeface="華康儷中黑" pitchFamily="49" charset="-120"/>
                      </a:endParaRPr>
                    </a:p>
                    <a:p>
                      <a:pPr marL="0" marR="0" algn="ctr">
                        <a:lnSpc>
                          <a:spcPct val="115000"/>
                        </a:lnSpc>
                        <a:spcBef>
                          <a:spcPts val="0"/>
                        </a:spcBef>
                        <a:spcAft>
                          <a:spcPts val="0"/>
                        </a:spcAft>
                      </a:pPr>
                      <a:r>
                        <a:rPr lang="zh-TW" altLang="en-US" sz="1050" b="0" dirty="0" smtClean="0">
                          <a:solidFill>
                            <a:schemeClr val="tx1"/>
                          </a:solidFill>
                          <a:latin typeface="Calibri" pitchFamily="34" charset="0"/>
                          <a:ea typeface="華康儷中黑" pitchFamily="49" charset="-120"/>
                        </a:rPr>
                        <a:t>膽固醇</a:t>
                      </a:r>
                      <a:r>
                        <a:rPr lang="en-US" sz="1050" b="0" dirty="0" smtClean="0">
                          <a:solidFill>
                            <a:schemeClr val="tx1"/>
                          </a:solidFill>
                          <a:latin typeface="Calibri" pitchFamily="34" charset="0"/>
                          <a:ea typeface="華康儷中黑" pitchFamily="49" charset="-120"/>
                        </a:rPr>
                        <a:t>Stabilize</a:t>
                      </a:r>
                      <a:r>
                        <a:rPr lang="en-US" sz="1050" b="0" baseline="0" dirty="0" smtClean="0">
                          <a:solidFill>
                            <a:schemeClr val="tx1"/>
                          </a:solidFill>
                          <a:latin typeface="Calibri" pitchFamily="34" charset="0"/>
                          <a:ea typeface="華康儷中黑" pitchFamily="49" charset="-120"/>
                        </a:rPr>
                        <a:t> C</a:t>
                      </a:r>
                      <a:r>
                        <a:rPr lang="en-US" sz="1050" b="0" dirty="0" smtClean="0">
                          <a:solidFill>
                            <a:schemeClr val="tx1"/>
                          </a:solidFill>
                          <a:latin typeface="Calibri" pitchFamily="34" charset="0"/>
                          <a:ea typeface="華康儷中黑" pitchFamily="49" charset="-120"/>
                        </a:rPr>
                        <a:t>ho-</a:t>
                      </a:r>
                      <a:r>
                        <a:rPr lang="en-US" sz="1050" b="0" dirty="0" err="1" smtClean="0">
                          <a:solidFill>
                            <a:schemeClr val="tx1"/>
                          </a:solidFill>
                          <a:latin typeface="Calibri" pitchFamily="34" charset="0"/>
                          <a:ea typeface="華康儷中黑" pitchFamily="49" charset="-120"/>
                        </a:rPr>
                        <a:t>lesterol</a:t>
                      </a:r>
                      <a:r>
                        <a:rPr lang="en-US" sz="1050" b="0" dirty="0" smtClean="0">
                          <a:solidFill>
                            <a:schemeClr val="tx1"/>
                          </a:solidFill>
                          <a:latin typeface="Calibri" pitchFamily="34" charset="0"/>
                          <a:ea typeface="華康儷中黑" pitchFamily="49" charset="-120"/>
                        </a:rPr>
                        <a:t> </a:t>
                      </a:r>
                      <a:endParaRPr lang="en-US" altLang="zh-TW" sz="1050" b="1" dirty="0" smtClean="0">
                        <a:solidFill>
                          <a:schemeClr val="tx1"/>
                        </a:solidFill>
                        <a:latin typeface="Calibri" pitchFamily="34" charset="0"/>
                        <a:ea typeface="華康儷中黑" pitchFamily="49" charset="-120"/>
                        <a:cs typeface="Times New Roman"/>
                      </a:endParaRPr>
                    </a:p>
                  </a:txBody>
                  <a:tcPr marL="68252" marR="68252"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zh-TW" altLang="en-US" sz="1050" b="0" dirty="0" smtClean="0">
                          <a:solidFill>
                            <a:schemeClr val="tx1"/>
                          </a:solidFill>
                          <a:latin typeface="Calibri" pitchFamily="34" charset="0"/>
                          <a:ea typeface="華康儷中黑" pitchFamily="49" charset="-120"/>
                          <a:cs typeface="Times New Roman"/>
                        </a:rPr>
                        <a:t>心臟健康</a:t>
                      </a:r>
                      <a:endParaRPr lang="en-US" altLang="zh-TW" sz="1050" b="0" dirty="0" smtClean="0">
                        <a:solidFill>
                          <a:schemeClr val="tx1"/>
                        </a:solidFill>
                        <a:latin typeface="Calibri" pitchFamily="34" charset="0"/>
                        <a:ea typeface="華康儷中黑" pitchFamily="49" charset="-120"/>
                        <a:cs typeface="Times New Roman"/>
                      </a:endParaRPr>
                    </a:p>
                    <a:p>
                      <a:pPr marL="0" marR="0" algn="ctr">
                        <a:lnSpc>
                          <a:spcPct val="115000"/>
                        </a:lnSpc>
                        <a:spcBef>
                          <a:spcPts val="0"/>
                        </a:spcBef>
                        <a:spcAft>
                          <a:spcPts val="0"/>
                        </a:spcAft>
                      </a:pPr>
                      <a:r>
                        <a:rPr lang="en-US" altLang="zh-TW" sz="1050" b="0" dirty="0" smtClean="0">
                          <a:solidFill>
                            <a:schemeClr val="tx1"/>
                          </a:solidFill>
                          <a:latin typeface="Calibri" pitchFamily="34" charset="0"/>
                          <a:ea typeface="華康儷中黑" pitchFamily="49" charset="-120"/>
                          <a:cs typeface="Times New Roman"/>
                        </a:rPr>
                        <a:t>Heart Health</a:t>
                      </a:r>
                      <a:endParaRPr lang="en-US" altLang="zh-TW" sz="1050" b="1" dirty="0" smtClean="0">
                        <a:solidFill>
                          <a:schemeClr val="tx1"/>
                        </a:solidFill>
                        <a:latin typeface="Calibri" pitchFamily="34" charset="0"/>
                        <a:ea typeface="華康儷中黑" pitchFamily="49" charset="-120"/>
                        <a:cs typeface="Times New Roman"/>
                      </a:endParaRPr>
                    </a:p>
                  </a:txBody>
                  <a:tcPr marL="68252" marR="68252" marT="0" marB="0" anchor="ctr"/>
                </a:tc>
                <a:tc vMerge="1">
                  <a:txBody>
                    <a:bodyPr/>
                    <a:lstStyle/>
                    <a:p>
                      <a:pPr marL="0" marR="0" algn="ctr">
                        <a:lnSpc>
                          <a:spcPct val="115000"/>
                        </a:lnSpc>
                        <a:spcBef>
                          <a:spcPts val="0"/>
                        </a:spcBef>
                        <a:spcAft>
                          <a:spcPts val="0"/>
                        </a:spcAft>
                      </a:pPr>
                      <a:endParaRPr lang="en-US" sz="1200" b="1" dirty="0" smtClean="0">
                        <a:latin typeface="Calibri" pitchFamily="34" charset="0"/>
                        <a:ea typeface="華康儷中黑" pitchFamily="49" charset="-120"/>
                      </a:endParaRPr>
                    </a:p>
                  </a:txBody>
                  <a:tcPr marL="68252" marR="68252" marT="0" marB="0" anchor="ctr"/>
                </a:tc>
              </a:tr>
              <a:tr h="1831975">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1200" b="0" dirty="0" smtClean="0">
                          <a:solidFill>
                            <a:schemeClr val="tx1"/>
                          </a:solidFill>
                          <a:latin typeface="Calibri" pitchFamily="34" charset="0"/>
                          <a:ea typeface="華康儷中黑" pitchFamily="49" charset="-120"/>
                        </a:rPr>
                        <a:t>Isotonix®</a:t>
                      </a:r>
                    </a:p>
                    <a:p>
                      <a:pPr marL="0" marR="0" indent="0" algn="ctr" defTabSz="914400" rtl="0" eaLnBrk="1" fontAlgn="t" latinLnBrk="0" hangingPunct="1">
                        <a:lnSpc>
                          <a:spcPct val="100000"/>
                        </a:lnSpc>
                        <a:spcBef>
                          <a:spcPts val="0"/>
                        </a:spcBef>
                        <a:spcAft>
                          <a:spcPts val="0"/>
                        </a:spcAft>
                        <a:buClrTx/>
                        <a:buSzTx/>
                        <a:buFontTx/>
                        <a:buNone/>
                        <a:tabLst/>
                        <a:defRPr/>
                      </a:pPr>
                      <a:r>
                        <a:rPr lang="zh-TW" altLang="en-US" sz="1200" b="0" dirty="0" smtClean="0">
                          <a:solidFill>
                            <a:schemeClr val="tx1"/>
                          </a:solidFill>
                          <a:latin typeface="Calibri" pitchFamily="34" charset="0"/>
                          <a:ea typeface="華康儷中黑" pitchFamily="49" charset="-120"/>
                        </a:rPr>
                        <a:t>基本營養</a:t>
                      </a:r>
                      <a:endParaRPr lang="en-US" altLang="zh-TW" sz="1200" b="0" dirty="0" smtClean="0">
                        <a:solidFill>
                          <a:schemeClr val="tx1"/>
                        </a:solidFill>
                        <a:latin typeface="Calibri" pitchFamily="34" charset="0"/>
                        <a:ea typeface="華康儷中黑" pitchFamily="49" charset="-120"/>
                      </a:endParaRPr>
                    </a:p>
                    <a:p>
                      <a:pPr marL="0" marR="0" indent="0" algn="ctr" defTabSz="914400" rtl="0" eaLnBrk="1" fontAlgn="t" latinLnBrk="0" hangingPunct="1">
                        <a:lnSpc>
                          <a:spcPct val="100000"/>
                        </a:lnSpc>
                        <a:spcBef>
                          <a:spcPts val="0"/>
                        </a:spcBef>
                        <a:spcAft>
                          <a:spcPts val="0"/>
                        </a:spcAft>
                        <a:buClrTx/>
                        <a:buSzTx/>
                        <a:buFontTx/>
                        <a:buNone/>
                        <a:tabLst/>
                        <a:defRPr/>
                      </a:pPr>
                      <a:r>
                        <a:rPr lang="zh-TW" altLang="en-US" sz="1200" b="0" dirty="0" smtClean="0">
                          <a:solidFill>
                            <a:schemeClr val="tx1"/>
                          </a:solidFill>
                          <a:latin typeface="Calibri" pitchFamily="34" charset="0"/>
                          <a:ea typeface="華康儷中黑" pitchFamily="49" charset="-120"/>
                        </a:rPr>
                        <a:t>組合</a:t>
                      </a:r>
                      <a:endParaRPr lang="en-US" altLang="zh-TW" sz="1200" b="0" dirty="0" smtClean="0">
                        <a:solidFill>
                          <a:schemeClr val="tx1"/>
                        </a:solidFill>
                        <a:latin typeface="Calibri" pitchFamily="34" charset="0"/>
                        <a:ea typeface="華康儷中黑" pitchFamily="49" charset="-120"/>
                      </a:endParaRPr>
                    </a:p>
                    <a:p>
                      <a:pPr marL="0" marR="0" indent="0" algn="ctr" defTabSz="914400" rtl="0" eaLnBrk="1" fontAlgn="t" latinLnBrk="0" hangingPunct="1">
                        <a:lnSpc>
                          <a:spcPct val="100000"/>
                        </a:lnSpc>
                        <a:spcBef>
                          <a:spcPts val="0"/>
                        </a:spcBef>
                        <a:spcAft>
                          <a:spcPts val="0"/>
                        </a:spcAft>
                        <a:buClrTx/>
                        <a:buSzTx/>
                        <a:buFontTx/>
                        <a:buNone/>
                        <a:tabLst/>
                        <a:defRPr/>
                      </a:pPr>
                      <a:r>
                        <a:rPr lang="en-US" altLang="zh-TW" sz="1200" b="0" dirty="0" smtClean="0">
                          <a:solidFill>
                            <a:schemeClr val="tx1"/>
                          </a:solidFill>
                          <a:latin typeface="Calibri" pitchFamily="34" charset="0"/>
                          <a:ea typeface="華康儷中黑" pitchFamily="49" charset="-120"/>
                        </a:rPr>
                        <a:t>Daily Essential Kit</a:t>
                      </a:r>
                      <a:endParaRPr lang="zh-TW" altLang="en-US" sz="1200" b="0" dirty="0" smtClean="0">
                        <a:solidFill>
                          <a:schemeClr val="tx1"/>
                        </a:solidFill>
                        <a:latin typeface="Calibri" pitchFamily="34" charset="0"/>
                        <a:ea typeface="華康儷中黑" pitchFamily="49" charset="-120"/>
                        <a:cs typeface="Times New Roman"/>
                      </a:endParaRPr>
                    </a:p>
                  </a:txBody>
                  <a:tcPr marL="68252" marR="68252" marT="0" marB="0" anchor="ctr"/>
                </a:tc>
                <a:tc>
                  <a:txBody>
                    <a:bodyPr/>
                    <a:lstStyle/>
                    <a:p>
                      <a:pPr marL="0" marR="0" indent="169863" algn="l" defTabSz="914400" rtl="0" eaLnBrk="1" fontAlgn="auto" latinLnBrk="0" hangingPunct="1">
                        <a:lnSpc>
                          <a:spcPct val="115000"/>
                        </a:lnSpc>
                        <a:spcBef>
                          <a:spcPts val="0"/>
                        </a:spcBef>
                        <a:spcAft>
                          <a:spcPts val="0"/>
                        </a:spcAft>
                        <a:buClrTx/>
                        <a:buSzTx/>
                        <a:buFont typeface="Arial" pitchFamily="34" charset="0"/>
                        <a:buChar char="•"/>
                        <a:tabLst/>
                        <a:defRPr/>
                      </a:pPr>
                      <a:r>
                        <a:rPr lang="en-US" sz="1200" b="0" dirty="0" smtClean="0">
                          <a:solidFill>
                            <a:schemeClr val="tx1"/>
                          </a:solidFill>
                          <a:latin typeface="Calibri" pitchFamily="34" charset="0"/>
                          <a:ea typeface="華康儷中黑" pitchFamily="49" charset="-120"/>
                          <a:cs typeface="Times New Roman"/>
                        </a:rPr>
                        <a:t>Isotonix OPC-3® </a:t>
                      </a:r>
                    </a:p>
                    <a:p>
                      <a:pPr marL="0" marR="0" indent="169863" algn="l" defTabSz="914400" rtl="0" eaLnBrk="1" fontAlgn="auto" latinLnBrk="0" hangingPunct="1">
                        <a:lnSpc>
                          <a:spcPct val="115000"/>
                        </a:lnSpc>
                        <a:spcBef>
                          <a:spcPts val="0"/>
                        </a:spcBef>
                        <a:spcAft>
                          <a:spcPts val="0"/>
                        </a:spcAft>
                        <a:buClrTx/>
                        <a:buSzTx/>
                        <a:buFont typeface="Arial" pitchFamily="34" charset="0"/>
                        <a:buChar char="•"/>
                        <a:tabLst/>
                        <a:defRPr/>
                      </a:pPr>
                      <a:r>
                        <a:rPr lang="en-US" sz="1200" b="0" dirty="0" err="1" smtClean="0">
                          <a:solidFill>
                            <a:schemeClr val="tx1"/>
                          </a:solidFill>
                          <a:latin typeface="Calibri" pitchFamily="34" charset="0"/>
                          <a:ea typeface="華康儷中黑" pitchFamily="49" charset="-120"/>
                          <a:cs typeface="Times New Roman"/>
                        </a:rPr>
                        <a:t>Isotonix</a:t>
                      </a:r>
                      <a:r>
                        <a:rPr lang="en-US" sz="1200" b="0" dirty="0" smtClean="0">
                          <a:solidFill>
                            <a:schemeClr val="tx1"/>
                          </a:solidFill>
                          <a:latin typeface="Calibri" pitchFamily="34" charset="0"/>
                          <a:ea typeface="華康儷中黑" pitchFamily="49" charset="-120"/>
                          <a:cs typeface="Times New Roman"/>
                        </a:rPr>
                        <a:t>® </a:t>
                      </a:r>
                      <a:r>
                        <a:rPr lang="zh-TW" altLang="en-US" sz="1200" b="0" dirty="0" smtClean="0">
                          <a:solidFill>
                            <a:schemeClr val="tx1"/>
                          </a:solidFill>
                          <a:latin typeface="Calibri" pitchFamily="34" charset="0"/>
                          <a:ea typeface="華康儷中黑" pitchFamily="49" charset="-120"/>
                          <a:cs typeface="Times New Roman"/>
                        </a:rPr>
                        <a:t>鈣－高效吸收配方 </a:t>
                      </a:r>
                      <a:endParaRPr lang="en-US" altLang="zh-TW" sz="1200" b="0" dirty="0" smtClean="0">
                        <a:solidFill>
                          <a:schemeClr val="tx1"/>
                        </a:solidFill>
                        <a:latin typeface="Calibri" pitchFamily="34" charset="0"/>
                        <a:ea typeface="華康儷中黑" pitchFamily="49" charset="-120"/>
                        <a:cs typeface="Times New Roman"/>
                      </a:endParaRPr>
                    </a:p>
                    <a:p>
                      <a:pPr marL="0" marR="0" indent="169863" algn="l" defTabSz="914400" rtl="0" eaLnBrk="1" fontAlgn="auto" latinLnBrk="0" hangingPunct="1">
                        <a:lnSpc>
                          <a:spcPct val="115000"/>
                        </a:lnSpc>
                        <a:spcBef>
                          <a:spcPts val="0"/>
                        </a:spcBef>
                        <a:spcAft>
                          <a:spcPts val="0"/>
                        </a:spcAft>
                        <a:buClrTx/>
                        <a:buSzTx/>
                        <a:buFont typeface="Arial" pitchFamily="34" charset="0"/>
                        <a:buNone/>
                        <a:tabLst/>
                        <a:defRPr/>
                      </a:pPr>
                      <a:r>
                        <a:rPr lang="en-US" altLang="zh-TW" sz="1200" b="0" dirty="0" smtClean="0">
                          <a:solidFill>
                            <a:schemeClr val="tx1"/>
                          </a:solidFill>
                          <a:latin typeface="Calibri" pitchFamily="34" charset="0"/>
                          <a:ea typeface="華康儷中黑" pitchFamily="49" charset="-120"/>
                          <a:cs typeface="Times New Roman"/>
                        </a:rPr>
                        <a:t>Calcium Plus </a:t>
                      </a:r>
                    </a:p>
                    <a:p>
                      <a:pPr marL="0" marR="0" indent="169863" algn="l" defTabSz="914400" rtl="0" eaLnBrk="1" fontAlgn="auto" latinLnBrk="0" hangingPunct="1">
                        <a:lnSpc>
                          <a:spcPct val="115000"/>
                        </a:lnSpc>
                        <a:spcBef>
                          <a:spcPts val="0"/>
                        </a:spcBef>
                        <a:spcAft>
                          <a:spcPts val="0"/>
                        </a:spcAft>
                        <a:buClrTx/>
                        <a:buSzTx/>
                        <a:buFont typeface="Arial" pitchFamily="34" charset="0"/>
                        <a:buChar char="•"/>
                        <a:tabLst/>
                        <a:defRPr/>
                      </a:pPr>
                      <a:r>
                        <a:rPr lang="en-US" sz="1200" b="0" dirty="0" err="1" smtClean="0">
                          <a:solidFill>
                            <a:schemeClr val="tx1"/>
                          </a:solidFill>
                          <a:latin typeface="Calibri" pitchFamily="34" charset="0"/>
                          <a:ea typeface="華康儷中黑" pitchFamily="49" charset="-120"/>
                          <a:cs typeface="Times New Roman"/>
                        </a:rPr>
                        <a:t>Isotonix</a:t>
                      </a:r>
                      <a:r>
                        <a:rPr lang="en-US" sz="1200" b="0" dirty="0" smtClean="0">
                          <a:solidFill>
                            <a:schemeClr val="tx1"/>
                          </a:solidFill>
                          <a:latin typeface="Calibri" pitchFamily="34" charset="0"/>
                          <a:ea typeface="華康儷中黑" pitchFamily="49" charset="-120"/>
                          <a:cs typeface="Times New Roman"/>
                        </a:rPr>
                        <a:t>® </a:t>
                      </a:r>
                      <a:r>
                        <a:rPr lang="zh-TW" altLang="en-US" sz="1200" b="0" dirty="0" smtClean="0">
                          <a:solidFill>
                            <a:schemeClr val="tx1"/>
                          </a:solidFill>
                          <a:latin typeface="Calibri" pitchFamily="34" charset="0"/>
                          <a:ea typeface="華康儷中黑" pitchFamily="49" charset="-120"/>
                          <a:cs typeface="Times New Roman"/>
                        </a:rPr>
                        <a:t>全效維他命</a:t>
                      </a:r>
                      <a:r>
                        <a:rPr lang="en-US" sz="1200" b="0" dirty="0" smtClean="0">
                          <a:solidFill>
                            <a:schemeClr val="tx1"/>
                          </a:solidFill>
                          <a:latin typeface="Calibri" pitchFamily="34" charset="0"/>
                          <a:ea typeface="華康儷中黑" pitchFamily="49" charset="-120"/>
                          <a:cs typeface="Times New Roman"/>
                        </a:rPr>
                        <a:t>B</a:t>
                      </a:r>
                      <a:r>
                        <a:rPr lang="zh-TW" altLang="en-US" sz="1200" b="0" dirty="0" smtClean="0">
                          <a:solidFill>
                            <a:schemeClr val="tx1"/>
                          </a:solidFill>
                          <a:latin typeface="Calibri" pitchFamily="34" charset="0"/>
                          <a:ea typeface="華康儷中黑" pitchFamily="49" charset="-120"/>
                          <a:cs typeface="Times New Roman"/>
                        </a:rPr>
                        <a:t>群 </a:t>
                      </a:r>
                      <a:endParaRPr lang="en-US" altLang="zh-TW" sz="1200" b="0" dirty="0" smtClean="0">
                        <a:solidFill>
                          <a:schemeClr val="tx1"/>
                        </a:solidFill>
                        <a:latin typeface="Calibri" pitchFamily="34" charset="0"/>
                        <a:ea typeface="華康儷中黑" pitchFamily="49" charset="-120"/>
                        <a:cs typeface="Times New Roman"/>
                      </a:endParaRPr>
                    </a:p>
                    <a:p>
                      <a:pPr marL="0" marR="0" indent="169863" algn="l" defTabSz="914400" rtl="0" eaLnBrk="1" fontAlgn="auto" latinLnBrk="0" hangingPunct="1">
                        <a:lnSpc>
                          <a:spcPct val="115000"/>
                        </a:lnSpc>
                        <a:spcBef>
                          <a:spcPts val="0"/>
                        </a:spcBef>
                        <a:spcAft>
                          <a:spcPts val="0"/>
                        </a:spcAft>
                        <a:buClrTx/>
                        <a:buSzTx/>
                        <a:buFont typeface="Arial" pitchFamily="34" charset="0"/>
                        <a:buNone/>
                        <a:tabLst/>
                        <a:defRPr/>
                      </a:pPr>
                      <a:r>
                        <a:rPr lang="en-US" altLang="zh-TW" sz="1200" b="0" dirty="0" smtClean="0">
                          <a:solidFill>
                            <a:schemeClr val="tx1"/>
                          </a:solidFill>
                          <a:latin typeface="Calibri" pitchFamily="34" charset="0"/>
                          <a:ea typeface="華康儷中黑" pitchFamily="49" charset="-120"/>
                          <a:cs typeface="Times New Roman"/>
                        </a:rPr>
                        <a:t>Advanced B-Complex</a:t>
                      </a:r>
                    </a:p>
                    <a:p>
                      <a:pPr marL="169863" marR="0" indent="-169863" algn="l" defTabSz="914400" rtl="0" eaLnBrk="1" fontAlgn="auto" latinLnBrk="0" hangingPunct="1">
                        <a:lnSpc>
                          <a:spcPct val="115000"/>
                        </a:lnSpc>
                        <a:spcBef>
                          <a:spcPts val="0"/>
                        </a:spcBef>
                        <a:spcAft>
                          <a:spcPts val="0"/>
                        </a:spcAft>
                        <a:buClrTx/>
                        <a:buSzTx/>
                        <a:buFont typeface="Arial" pitchFamily="34" charset="0"/>
                        <a:buChar char="•"/>
                        <a:tabLst/>
                        <a:defRPr/>
                      </a:pPr>
                      <a:r>
                        <a:rPr lang="en-US" sz="1200" b="0" dirty="0" smtClean="0">
                          <a:solidFill>
                            <a:schemeClr val="tx1"/>
                          </a:solidFill>
                          <a:latin typeface="Calibri" pitchFamily="34" charset="0"/>
                          <a:ea typeface="華康儷中黑" pitchFamily="49" charset="-120"/>
                          <a:cs typeface="Times New Roman"/>
                        </a:rPr>
                        <a:t>Isotonix® </a:t>
                      </a:r>
                      <a:r>
                        <a:rPr lang="zh-TW" altLang="en-US" sz="1200" b="0" dirty="0" smtClean="0">
                          <a:solidFill>
                            <a:schemeClr val="tx1"/>
                          </a:solidFill>
                          <a:latin typeface="Calibri" pitchFamily="34" charset="0"/>
                          <a:ea typeface="華康儷中黑" pitchFamily="49" charset="-120"/>
                          <a:cs typeface="Times New Roman"/>
                        </a:rPr>
                        <a:t>綜合維他命 </a:t>
                      </a:r>
                      <a:r>
                        <a:rPr lang="en-US" altLang="zh-TW" sz="1200" b="0" dirty="0" smtClean="0">
                          <a:solidFill>
                            <a:schemeClr val="tx1"/>
                          </a:solidFill>
                          <a:latin typeface="Calibri" pitchFamily="34" charset="0"/>
                          <a:ea typeface="華康儷中黑" pitchFamily="49" charset="-120"/>
                          <a:cs typeface="Times New Roman"/>
                        </a:rPr>
                        <a:t>Multivitamin </a:t>
                      </a:r>
                      <a:endParaRPr lang="en-US" sz="1200" b="0" dirty="0" smtClean="0">
                        <a:solidFill>
                          <a:schemeClr val="tx1"/>
                        </a:solidFill>
                        <a:latin typeface="Calibri" pitchFamily="34" charset="0"/>
                        <a:ea typeface="華康儷中黑" pitchFamily="49" charset="-120"/>
                        <a:cs typeface="Times New Roman"/>
                      </a:endParaRPr>
                    </a:p>
                  </a:txBody>
                  <a:tcPr marL="68252" marR="68252" marT="0" marB="0" anchor="ctr"/>
                </a:tc>
                <a:tc>
                  <a:txBody>
                    <a:bodyPr/>
                    <a:lstStyle/>
                    <a:p>
                      <a:pPr marL="163309" marR="0" indent="-163309" algn="ctr" defTabSz="914373" rtl="0" eaLnBrk="1" fontAlgn="auto" latinLnBrk="0" hangingPunct="1">
                        <a:lnSpc>
                          <a:spcPct val="100000"/>
                        </a:lnSpc>
                        <a:spcBef>
                          <a:spcPts val="0"/>
                        </a:spcBef>
                        <a:spcAft>
                          <a:spcPts val="0"/>
                        </a:spcAft>
                        <a:buClrTx/>
                        <a:buSzTx/>
                        <a:buFont typeface="Arial" pitchFamily="34" charset="0"/>
                        <a:buNone/>
                        <a:tabLst/>
                        <a:defRPr/>
                      </a:pPr>
                      <a:r>
                        <a:rPr lang="en-US" sz="2000" b="1" i="0" u="none" strike="noStrike" dirty="0" smtClean="0">
                          <a:solidFill>
                            <a:srgbClr val="3399FF"/>
                          </a:solidFill>
                          <a:latin typeface="Calibri"/>
                        </a:rPr>
                        <a:t>√</a:t>
                      </a:r>
                    </a:p>
                  </a:txBody>
                  <a:tcPr marL="68252" marR="68252" marT="0" marB="0" anchor="ctr"/>
                </a:tc>
                <a:tc>
                  <a:txBody>
                    <a:bodyPr/>
                    <a:lstStyle/>
                    <a:p>
                      <a:pPr marL="163309" marR="0" indent="-163309" algn="ctr" defTabSz="914373" rtl="0" eaLnBrk="1" fontAlgn="auto" latinLnBrk="0" hangingPunct="1">
                        <a:lnSpc>
                          <a:spcPct val="100000"/>
                        </a:lnSpc>
                        <a:spcBef>
                          <a:spcPts val="0"/>
                        </a:spcBef>
                        <a:spcAft>
                          <a:spcPts val="0"/>
                        </a:spcAft>
                        <a:buClrTx/>
                        <a:buSzTx/>
                        <a:buFont typeface="Arial" pitchFamily="34" charset="0"/>
                        <a:buNone/>
                        <a:tabLst/>
                        <a:defRPr/>
                      </a:pPr>
                      <a:r>
                        <a:rPr lang="en-US" sz="2000" b="1" i="0" u="none" strike="noStrike" dirty="0" smtClean="0">
                          <a:solidFill>
                            <a:srgbClr val="3399FF"/>
                          </a:solidFill>
                          <a:latin typeface="Calibri"/>
                        </a:rPr>
                        <a:t>√</a:t>
                      </a:r>
                    </a:p>
                  </a:txBody>
                  <a:tcPr marL="68252" marR="68252" marT="0" marB="0" anchor="ctr"/>
                </a:tc>
                <a:tc>
                  <a:txBody>
                    <a:bodyPr/>
                    <a:lstStyle/>
                    <a:p>
                      <a:pPr marL="163309" marR="0" indent="-163309" algn="ctr" defTabSz="914373" rtl="0" eaLnBrk="1" fontAlgn="auto" latinLnBrk="0" hangingPunct="1">
                        <a:lnSpc>
                          <a:spcPct val="100000"/>
                        </a:lnSpc>
                        <a:spcBef>
                          <a:spcPts val="0"/>
                        </a:spcBef>
                        <a:spcAft>
                          <a:spcPts val="0"/>
                        </a:spcAft>
                        <a:buClrTx/>
                        <a:buSzTx/>
                        <a:buFont typeface="Arial" pitchFamily="34" charset="0"/>
                        <a:buNone/>
                        <a:tabLst/>
                        <a:defRPr/>
                      </a:pPr>
                      <a:r>
                        <a:rPr lang="en-US" sz="2000" b="1" i="0" u="none" strike="noStrike" dirty="0" smtClean="0">
                          <a:solidFill>
                            <a:srgbClr val="3399FF"/>
                          </a:solidFill>
                          <a:latin typeface="Calibri"/>
                        </a:rPr>
                        <a:t>√</a:t>
                      </a:r>
                    </a:p>
                  </a:txBody>
                  <a:tcPr marL="68252" marR="68252" marT="0" marB="0" anchor="ctr"/>
                </a:tc>
                <a:tc>
                  <a:txBody>
                    <a:bodyPr/>
                    <a:lstStyle/>
                    <a:p>
                      <a:pPr marL="163309" marR="0" indent="-163309" algn="ctr" defTabSz="914373" rtl="0" eaLnBrk="1" fontAlgn="auto" latinLnBrk="0" hangingPunct="1">
                        <a:lnSpc>
                          <a:spcPct val="100000"/>
                        </a:lnSpc>
                        <a:spcBef>
                          <a:spcPts val="0"/>
                        </a:spcBef>
                        <a:spcAft>
                          <a:spcPts val="0"/>
                        </a:spcAft>
                        <a:buClrTx/>
                        <a:buSzTx/>
                        <a:buFont typeface="Arial" pitchFamily="34" charset="0"/>
                        <a:buNone/>
                        <a:tabLst/>
                        <a:defRPr/>
                      </a:pPr>
                      <a:r>
                        <a:rPr lang="en-US" sz="2000" b="1" i="0" u="none" strike="noStrike" dirty="0" smtClean="0">
                          <a:solidFill>
                            <a:srgbClr val="3399FF"/>
                          </a:solidFill>
                          <a:latin typeface="Calibri"/>
                        </a:rPr>
                        <a:t>√</a:t>
                      </a:r>
                    </a:p>
                  </a:txBody>
                  <a:tcPr marL="68252" marR="68252" marT="0" marB="0" anchor="ctr"/>
                </a:tc>
                <a:tc>
                  <a:txBody>
                    <a:bodyPr/>
                    <a:lstStyle/>
                    <a:p>
                      <a:pPr marL="163309" marR="0" indent="-163309" algn="ctr" defTabSz="914373" rtl="0" eaLnBrk="1" fontAlgn="auto" latinLnBrk="0" hangingPunct="1">
                        <a:lnSpc>
                          <a:spcPct val="100000"/>
                        </a:lnSpc>
                        <a:spcBef>
                          <a:spcPts val="0"/>
                        </a:spcBef>
                        <a:spcAft>
                          <a:spcPts val="0"/>
                        </a:spcAft>
                        <a:buClrTx/>
                        <a:buSzTx/>
                        <a:buFont typeface="Arial" pitchFamily="34" charset="0"/>
                        <a:buNone/>
                        <a:tabLst/>
                        <a:defRPr/>
                      </a:pPr>
                      <a:r>
                        <a:rPr lang="en-US" altLang="zh-TW" sz="2000" b="1" i="0" u="none" strike="noStrike" dirty="0" smtClean="0">
                          <a:solidFill>
                            <a:schemeClr val="tx1"/>
                          </a:solidFill>
                          <a:latin typeface="Calibri"/>
                        </a:rPr>
                        <a:t>-</a:t>
                      </a:r>
                      <a:endParaRPr lang="en-US" sz="2000" b="1" i="0" u="none" strike="noStrike" dirty="0" smtClean="0">
                        <a:solidFill>
                          <a:schemeClr val="tx1"/>
                        </a:solidFill>
                        <a:latin typeface="Calibri"/>
                      </a:endParaRPr>
                    </a:p>
                  </a:txBody>
                  <a:tcPr marL="68252" marR="68252" marT="0" marB="0" anchor="ctr"/>
                </a:tc>
                <a:tc>
                  <a:txBody>
                    <a:bodyPr/>
                    <a:lstStyle/>
                    <a:p>
                      <a:pPr marL="163309" marR="0" indent="-163309" algn="ctr" defTabSz="914373" rtl="0" eaLnBrk="1" fontAlgn="auto" latinLnBrk="0" hangingPunct="1">
                        <a:lnSpc>
                          <a:spcPct val="100000"/>
                        </a:lnSpc>
                        <a:spcBef>
                          <a:spcPts val="0"/>
                        </a:spcBef>
                        <a:spcAft>
                          <a:spcPts val="0"/>
                        </a:spcAft>
                        <a:buClrTx/>
                        <a:buSzTx/>
                        <a:buFont typeface="Arial" pitchFamily="34" charset="0"/>
                        <a:buNone/>
                        <a:tabLst/>
                        <a:defRPr/>
                      </a:pPr>
                      <a:r>
                        <a:rPr lang="en-US" altLang="zh-TW" sz="2000" b="1" i="0" u="none" strike="noStrike" dirty="0" smtClean="0">
                          <a:solidFill>
                            <a:schemeClr val="tx1"/>
                          </a:solidFill>
                          <a:latin typeface="Calibri"/>
                        </a:rPr>
                        <a:t>-</a:t>
                      </a:r>
                      <a:endParaRPr lang="en-US" sz="2000" b="1" i="0" u="none" strike="noStrike" dirty="0" smtClean="0">
                        <a:solidFill>
                          <a:schemeClr val="tx1"/>
                        </a:solidFill>
                        <a:latin typeface="Calibri"/>
                      </a:endParaRPr>
                    </a:p>
                  </a:txBody>
                  <a:tcPr marL="68252" marR="68252"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zh-TW" altLang="en-US" sz="1200" b="0" dirty="0" smtClean="0">
                          <a:solidFill>
                            <a:schemeClr val="tx1"/>
                          </a:solidFill>
                          <a:latin typeface="Calibri" pitchFamily="34" charset="0"/>
                          <a:ea typeface="華康儷中黑" pitchFamily="49" charset="-120"/>
                          <a:cs typeface="Times New Roman"/>
                        </a:rPr>
                        <a:t>維持</a:t>
                      </a:r>
                      <a:r>
                        <a:rPr lang="zh-TW" altLang="en-US" sz="1200" b="0" dirty="0" smtClean="0">
                          <a:solidFill>
                            <a:schemeClr val="tx1"/>
                          </a:solidFill>
                          <a:latin typeface="Calibri" pitchFamily="34" charset="0"/>
                          <a:ea typeface="華康儷中黑" pitchFamily="49" charset="-120"/>
                        </a:rPr>
                        <a:t>基本</a:t>
                      </a:r>
                      <a:endParaRPr lang="en-US" altLang="zh-TW" sz="1200" b="0" dirty="0" smtClean="0">
                        <a:solidFill>
                          <a:schemeClr val="tx1"/>
                        </a:solidFill>
                        <a:latin typeface="Calibri" pitchFamily="34" charset="0"/>
                        <a:ea typeface="華康儷中黑" pitchFamily="49" charset="-120"/>
                      </a:endParaRPr>
                    </a:p>
                    <a:p>
                      <a:pPr marL="0" marR="0" indent="0" algn="ctr" defTabSz="914400" rtl="0" eaLnBrk="1" fontAlgn="auto" latinLnBrk="0" hangingPunct="1">
                        <a:lnSpc>
                          <a:spcPct val="115000"/>
                        </a:lnSpc>
                        <a:spcBef>
                          <a:spcPts val="0"/>
                        </a:spcBef>
                        <a:spcAft>
                          <a:spcPts val="0"/>
                        </a:spcAft>
                        <a:buClrTx/>
                        <a:buSzTx/>
                        <a:buFontTx/>
                        <a:buNone/>
                        <a:tabLst/>
                        <a:defRPr/>
                      </a:pPr>
                      <a:r>
                        <a:rPr lang="zh-TW" altLang="en-US" sz="1200" b="0" dirty="0" smtClean="0">
                          <a:solidFill>
                            <a:schemeClr val="tx1"/>
                          </a:solidFill>
                          <a:latin typeface="Calibri" pitchFamily="34" charset="0"/>
                          <a:ea typeface="華康儷中黑" pitchFamily="49" charset="-120"/>
                        </a:rPr>
                        <a:t>營養需要</a:t>
                      </a:r>
                      <a:endParaRPr lang="en-US" altLang="zh-TW" sz="1200" b="0" dirty="0" smtClean="0">
                        <a:solidFill>
                          <a:schemeClr val="tx1"/>
                        </a:solidFill>
                        <a:latin typeface="Calibri" pitchFamily="34" charset="0"/>
                        <a:ea typeface="華康儷中黑" pitchFamily="49" charset="-120"/>
                      </a:endParaRPr>
                    </a:p>
                    <a:p>
                      <a:pPr marL="0" marR="0" indent="0" algn="ctr" defTabSz="914400" rtl="0" eaLnBrk="1" fontAlgn="auto" latinLnBrk="0" hangingPunct="1">
                        <a:lnSpc>
                          <a:spcPct val="115000"/>
                        </a:lnSpc>
                        <a:spcBef>
                          <a:spcPts val="0"/>
                        </a:spcBef>
                        <a:spcAft>
                          <a:spcPts val="0"/>
                        </a:spcAft>
                        <a:buClrTx/>
                        <a:buSzTx/>
                        <a:buFontTx/>
                        <a:buNone/>
                        <a:tabLst/>
                        <a:defRPr/>
                      </a:pPr>
                      <a:r>
                        <a:rPr lang="en-US" sz="1200" b="0" dirty="0" smtClean="0">
                          <a:solidFill>
                            <a:schemeClr val="tx1"/>
                          </a:solidFill>
                          <a:latin typeface="Calibri" pitchFamily="34" charset="0"/>
                          <a:ea typeface="華康儷中黑" pitchFamily="49" charset="-120"/>
                          <a:cs typeface="Times New Roman"/>
                        </a:rPr>
                        <a:t>Maintain a Healthy Foundation</a:t>
                      </a:r>
                    </a:p>
                  </a:txBody>
                  <a:tcPr marL="68252" marR="68252" marT="0" marB="0" anchor="ctr"/>
                </a:tc>
              </a:tr>
              <a:tr h="1389491">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zh-TW" altLang="en-US" sz="1200" b="0" dirty="0" smtClean="0">
                          <a:solidFill>
                            <a:schemeClr val="tx1"/>
                          </a:solidFill>
                          <a:latin typeface="Calibri" pitchFamily="34" charset="0"/>
                          <a:ea typeface="華康儷中黑" pitchFamily="49" charset="-120"/>
                          <a:cs typeface="Times New Roman"/>
                        </a:rPr>
                        <a:t>高效營養</a:t>
                      </a:r>
                      <a:endParaRPr lang="en-US" altLang="zh-TW" sz="1200" b="0" dirty="0" smtClean="0">
                        <a:solidFill>
                          <a:schemeClr val="tx1"/>
                        </a:solidFill>
                        <a:latin typeface="Calibri" pitchFamily="34" charset="0"/>
                        <a:ea typeface="華康儷中黑" pitchFamily="49" charset="-120"/>
                        <a:cs typeface="Times New Roman"/>
                      </a:endParaRPr>
                    </a:p>
                    <a:p>
                      <a:pPr marL="0" marR="0" indent="0" algn="ctr" defTabSz="914400" rtl="0" eaLnBrk="1" fontAlgn="t" latinLnBrk="0" hangingPunct="1">
                        <a:lnSpc>
                          <a:spcPct val="100000"/>
                        </a:lnSpc>
                        <a:spcBef>
                          <a:spcPts val="0"/>
                        </a:spcBef>
                        <a:spcAft>
                          <a:spcPts val="0"/>
                        </a:spcAft>
                        <a:buClrTx/>
                        <a:buSzTx/>
                        <a:buFontTx/>
                        <a:buNone/>
                        <a:tabLst/>
                        <a:defRPr/>
                      </a:pPr>
                      <a:r>
                        <a:rPr lang="zh-TW" altLang="en-US" sz="1200" b="0" dirty="0" smtClean="0">
                          <a:solidFill>
                            <a:schemeClr val="tx1"/>
                          </a:solidFill>
                          <a:latin typeface="Calibri" pitchFamily="34" charset="0"/>
                          <a:ea typeface="華康儷中黑" pitchFamily="49" charset="-120"/>
                          <a:cs typeface="Times New Roman"/>
                        </a:rPr>
                        <a:t>組合</a:t>
                      </a:r>
                      <a:endParaRPr lang="en-US" altLang="zh-TW" sz="1200" b="0" dirty="0" smtClean="0">
                        <a:solidFill>
                          <a:schemeClr val="tx1"/>
                        </a:solidFill>
                        <a:latin typeface="Calibri" pitchFamily="34" charset="0"/>
                        <a:ea typeface="華康儷中黑" pitchFamily="49" charset="-120"/>
                        <a:cs typeface="Times New Roman"/>
                      </a:endParaRPr>
                    </a:p>
                    <a:p>
                      <a:pPr marL="0" marR="0" indent="0" algn="ctr" defTabSz="914400" rtl="0" eaLnBrk="1" fontAlgn="t" latinLnBrk="0" hangingPunct="1">
                        <a:lnSpc>
                          <a:spcPct val="100000"/>
                        </a:lnSpc>
                        <a:spcBef>
                          <a:spcPts val="0"/>
                        </a:spcBef>
                        <a:spcAft>
                          <a:spcPts val="0"/>
                        </a:spcAft>
                        <a:buClrTx/>
                        <a:buSzTx/>
                        <a:buFontTx/>
                        <a:buNone/>
                        <a:tabLst/>
                        <a:defRPr/>
                      </a:pPr>
                      <a:r>
                        <a:rPr lang="en-US" altLang="zh-TW" sz="1200" b="0" dirty="0" smtClean="0">
                          <a:solidFill>
                            <a:schemeClr val="tx1"/>
                          </a:solidFill>
                          <a:latin typeface="Calibri" pitchFamily="34" charset="0"/>
                          <a:ea typeface="華康儷中黑" pitchFamily="49" charset="-120"/>
                          <a:cs typeface="Times New Roman"/>
                        </a:rPr>
                        <a:t>Optimal </a:t>
                      </a:r>
                    </a:p>
                    <a:p>
                      <a:pPr marL="0" marR="0" indent="0" algn="ctr" defTabSz="914400" rtl="0" eaLnBrk="1" fontAlgn="t" latinLnBrk="0" hangingPunct="1">
                        <a:lnSpc>
                          <a:spcPct val="100000"/>
                        </a:lnSpc>
                        <a:spcBef>
                          <a:spcPts val="0"/>
                        </a:spcBef>
                        <a:spcAft>
                          <a:spcPts val="0"/>
                        </a:spcAft>
                        <a:buClrTx/>
                        <a:buSzTx/>
                        <a:buFontTx/>
                        <a:buNone/>
                        <a:tabLst/>
                        <a:defRPr/>
                      </a:pPr>
                      <a:r>
                        <a:rPr lang="en-US" altLang="zh-TW" sz="1200" b="0" dirty="0" smtClean="0">
                          <a:solidFill>
                            <a:schemeClr val="tx1"/>
                          </a:solidFill>
                          <a:latin typeface="Calibri" pitchFamily="34" charset="0"/>
                          <a:ea typeface="華康儷中黑" pitchFamily="49" charset="-120"/>
                          <a:cs typeface="Times New Roman"/>
                        </a:rPr>
                        <a:t>Wellness Kit </a:t>
                      </a:r>
                    </a:p>
                  </a:txBody>
                  <a:tcPr marL="68252" marR="68252" marT="0" marB="0" anchor="ctr"/>
                </a:tc>
                <a:tc>
                  <a:txBody>
                    <a:bodyPr/>
                    <a:lstStyle/>
                    <a:p>
                      <a:pPr marL="169863" marR="0" indent="-169863" algn="l" defTabSz="914400" rtl="0" eaLnBrk="1" fontAlgn="auto" latinLnBrk="0" hangingPunct="1">
                        <a:lnSpc>
                          <a:spcPct val="115000"/>
                        </a:lnSpc>
                        <a:spcBef>
                          <a:spcPts val="0"/>
                        </a:spcBef>
                        <a:spcAft>
                          <a:spcPts val="0"/>
                        </a:spcAft>
                        <a:buClrTx/>
                        <a:buSzTx/>
                        <a:buFont typeface="Arial" pitchFamily="34" charset="0"/>
                        <a:buChar char="•"/>
                        <a:tabLst/>
                        <a:defRPr/>
                      </a:pPr>
                      <a:r>
                        <a:rPr lang="en-US" sz="1200" b="0" dirty="0" smtClean="0">
                          <a:solidFill>
                            <a:schemeClr val="tx1"/>
                          </a:solidFill>
                          <a:latin typeface="Calibri" pitchFamily="34" charset="0"/>
                          <a:ea typeface="華康儷中黑" pitchFamily="49" charset="-120"/>
                          <a:cs typeface="Times New Roman"/>
                        </a:rPr>
                        <a:t>Isotonix® </a:t>
                      </a:r>
                      <a:r>
                        <a:rPr lang="zh-TW" altLang="en-US" sz="1200" b="0" dirty="0" smtClean="0">
                          <a:solidFill>
                            <a:schemeClr val="tx1"/>
                          </a:solidFill>
                          <a:latin typeface="Calibri" pitchFamily="34" charset="0"/>
                          <a:ea typeface="華康儷中黑" pitchFamily="49" charset="-120"/>
                          <a:cs typeface="Times New Roman"/>
                        </a:rPr>
                        <a:t>全效維他命</a:t>
                      </a:r>
                      <a:r>
                        <a:rPr lang="en-US" sz="1200" b="0" dirty="0" smtClean="0">
                          <a:solidFill>
                            <a:schemeClr val="tx1"/>
                          </a:solidFill>
                          <a:latin typeface="Calibri" pitchFamily="34" charset="0"/>
                          <a:ea typeface="華康儷中黑" pitchFamily="49" charset="-120"/>
                          <a:cs typeface="Times New Roman"/>
                        </a:rPr>
                        <a:t>B</a:t>
                      </a:r>
                      <a:r>
                        <a:rPr lang="zh-TW" altLang="en-US" sz="1200" b="0" dirty="0" smtClean="0">
                          <a:solidFill>
                            <a:schemeClr val="tx1"/>
                          </a:solidFill>
                          <a:latin typeface="Calibri" pitchFamily="34" charset="0"/>
                          <a:ea typeface="華康儷中黑" pitchFamily="49" charset="-120"/>
                          <a:cs typeface="Times New Roman"/>
                        </a:rPr>
                        <a:t>群 </a:t>
                      </a:r>
                      <a:endParaRPr lang="en-US" altLang="zh-TW" sz="1200" b="0" dirty="0" smtClean="0">
                        <a:solidFill>
                          <a:schemeClr val="tx1"/>
                        </a:solidFill>
                        <a:latin typeface="Calibri" pitchFamily="34" charset="0"/>
                        <a:ea typeface="華康儷中黑" pitchFamily="49" charset="-120"/>
                        <a:cs typeface="Times New Roman"/>
                      </a:endParaRPr>
                    </a:p>
                    <a:p>
                      <a:pPr marL="169863" marR="0" indent="0" algn="l" defTabSz="914400" rtl="0" eaLnBrk="1" fontAlgn="auto" latinLnBrk="0" hangingPunct="1">
                        <a:lnSpc>
                          <a:spcPct val="115000"/>
                        </a:lnSpc>
                        <a:spcBef>
                          <a:spcPts val="0"/>
                        </a:spcBef>
                        <a:spcAft>
                          <a:spcPts val="0"/>
                        </a:spcAft>
                        <a:buClrTx/>
                        <a:buSzTx/>
                        <a:buFont typeface="Arial" pitchFamily="34" charset="0"/>
                        <a:buNone/>
                        <a:tabLst/>
                        <a:defRPr/>
                      </a:pPr>
                      <a:r>
                        <a:rPr lang="en-US" altLang="zh-TW" sz="1200" b="0" dirty="0" smtClean="0">
                          <a:solidFill>
                            <a:schemeClr val="tx1"/>
                          </a:solidFill>
                          <a:latin typeface="Calibri" pitchFamily="34" charset="0"/>
                          <a:ea typeface="華康儷中黑" pitchFamily="49" charset="-120"/>
                          <a:cs typeface="Times New Roman"/>
                        </a:rPr>
                        <a:t>Advanced B-Complex</a:t>
                      </a:r>
                    </a:p>
                    <a:p>
                      <a:pPr marL="169863" marR="0" indent="-169863" algn="l" defTabSz="914400" rtl="0" eaLnBrk="1" fontAlgn="auto" latinLnBrk="0" hangingPunct="1">
                        <a:lnSpc>
                          <a:spcPct val="115000"/>
                        </a:lnSpc>
                        <a:spcBef>
                          <a:spcPts val="0"/>
                        </a:spcBef>
                        <a:spcAft>
                          <a:spcPts val="0"/>
                        </a:spcAft>
                        <a:buClrTx/>
                        <a:buSzTx/>
                        <a:buFont typeface="Arial" pitchFamily="34" charset="0"/>
                        <a:buChar char="•"/>
                        <a:tabLst/>
                        <a:defRPr/>
                      </a:pPr>
                      <a:r>
                        <a:rPr lang="en-US" sz="1200" b="0" dirty="0" smtClean="0">
                          <a:solidFill>
                            <a:schemeClr val="tx1"/>
                          </a:solidFill>
                          <a:latin typeface="Calibri" pitchFamily="34" charset="0"/>
                          <a:ea typeface="華康儷中黑" pitchFamily="49" charset="-120"/>
                          <a:cs typeface="Times New Roman"/>
                        </a:rPr>
                        <a:t>Isotonix® </a:t>
                      </a:r>
                      <a:r>
                        <a:rPr lang="zh-TW" altLang="en-US" sz="1200" b="0" dirty="0" smtClean="0">
                          <a:solidFill>
                            <a:schemeClr val="tx1"/>
                          </a:solidFill>
                          <a:latin typeface="Calibri" pitchFamily="34" charset="0"/>
                          <a:ea typeface="華康儷中黑" pitchFamily="49" charset="-120"/>
                          <a:cs typeface="Times New Roman"/>
                        </a:rPr>
                        <a:t>綜合維他命 </a:t>
                      </a:r>
                      <a:r>
                        <a:rPr lang="en-US" altLang="zh-TW" sz="1200" b="0" dirty="0" smtClean="0">
                          <a:solidFill>
                            <a:schemeClr val="tx1"/>
                          </a:solidFill>
                          <a:latin typeface="Calibri" pitchFamily="34" charset="0"/>
                          <a:ea typeface="華康儷中黑" pitchFamily="49" charset="-120"/>
                          <a:cs typeface="Times New Roman"/>
                        </a:rPr>
                        <a:t>Multivitamin </a:t>
                      </a:r>
                      <a:endParaRPr lang="en-US" sz="1200" b="0" dirty="0" smtClean="0">
                        <a:solidFill>
                          <a:schemeClr val="tx1"/>
                        </a:solidFill>
                        <a:latin typeface="Calibri" pitchFamily="34" charset="0"/>
                        <a:ea typeface="華康儷中黑" pitchFamily="49" charset="-120"/>
                        <a:cs typeface="Times New Roman"/>
                      </a:endParaRPr>
                    </a:p>
                    <a:p>
                      <a:pPr marL="169863" marR="0" indent="-169863" algn="l" defTabSz="914400" rtl="0" eaLnBrk="1" fontAlgn="auto" latinLnBrk="0" hangingPunct="1">
                        <a:lnSpc>
                          <a:spcPct val="115000"/>
                        </a:lnSpc>
                        <a:spcBef>
                          <a:spcPts val="0"/>
                        </a:spcBef>
                        <a:spcAft>
                          <a:spcPts val="0"/>
                        </a:spcAft>
                        <a:buClrTx/>
                        <a:buSzTx/>
                        <a:buFont typeface="Arial" pitchFamily="34" charset="0"/>
                        <a:buChar char="•"/>
                        <a:tabLst/>
                        <a:defRPr/>
                      </a:pPr>
                      <a:r>
                        <a:rPr lang="en-US" sz="1200" b="0" dirty="0" smtClean="0">
                          <a:solidFill>
                            <a:schemeClr val="tx1"/>
                          </a:solidFill>
                          <a:latin typeface="Calibri" pitchFamily="34" charset="0"/>
                          <a:ea typeface="華康儷中黑" pitchFamily="49" charset="-120"/>
                          <a:cs typeface="Times New Roman"/>
                        </a:rPr>
                        <a:t>Heart Health™ </a:t>
                      </a:r>
                      <a:r>
                        <a:rPr lang="zh-TW" altLang="en-US" sz="1200" b="0" dirty="0" smtClean="0">
                          <a:solidFill>
                            <a:schemeClr val="tx1"/>
                          </a:solidFill>
                          <a:latin typeface="Calibri" pitchFamily="34" charset="0"/>
                          <a:ea typeface="華康儷中黑" pitchFamily="49" charset="-120"/>
                          <a:cs typeface="Times New Roman"/>
                        </a:rPr>
                        <a:t>魚油 </a:t>
                      </a:r>
                      <a:endParaRPr lang="en-US" altLang="zh-TW" sz="1200" b="0" dirty="0" smtClean="0">
                        <a:solidFill>
                          <a:schemeClr val="tx1"/>
                        </a:solidFill>
                        <a:latin typeface="Calibri" pitchFamily="34" charset="0"/>
                        <a:ea typeface="華康儷中黑" pitchFamily="49" charset="-120"/>
                        <a:cs typeface="Times New Roman"/>
                      </a:endParaRPr>
                    </a:p>
                    <a:p>
                      <a:pPr marL="169863" marR="0" indent="0" algn="l" defTabSz="914400" rtl="0" eaLnBrk="1" fontAlgn="auto" latinLnBrk="0" hangingPunct="1">
                        <a:lnSpc>
                          <a:spcPct val="115000"/>
                        </a:lnSpc>
                        <a:spcBef>
                          <a:spcPts val="0"/>
                        </a:spcBef>
                        <a:spcAft>
                          <a:spcPts val="0"/>
                        </a:spcAft>
                        <a:buClrTx/>
                        <a:buSzTx/>
                        <a:buFont typeface="Arial" pitchFamily="34" charset="0"/>
                        <a:buNone/>
                        <a:tabLst/>
                        <a:defRPr/>
                      </a:pPr>
                      <a:r>
                        <a:rPr lang="en-US" altLang="zh-TW" sz="1200" b="0" dirty="0" smtClean="0">
                          <a:solidFill>
                            <a:schemeClr val="tx1"/>
                          </a:solidFill>
                          <a:latin typeface="Calibri" pitchFamily="34" charset="0"/>
                          <a:ea typeface="華康儷中黑" pitchFamily="49" charset="-120"/>
                          <a:cs typeface="Times New Roman"/>
                        </a:rPr>
                        <a:t>Essential Omega III </a:t>
                      </a:r>
                      <a:endParaRPr lang="en-US" sz="1200" b="0" dirty="0" smtClean="0">
                        <a:solidFill>
                          <a:schemeClr val="tx1"/>
                        </a:solidFill>
                        <a:latin typeface="Calibri" pitchFamily="34" charset="0"/>
                        <a:ea typeface="華康儷中黑" pitchFamily="49" charset="-120"/>
                        <a:cs typeface="Times New Roman"/>
                      </a:endParaRPr>
                    </a:p>
                  </a:txBody>
                  <a:tcPr marL="68252" marR="68252" marT="0" marB="0" anchor="ctr"/>
                </a:tc>
                <a:tc>
                  <a:txBody>
                    <a:bodyPr/>
                    <a:lstStyle/>
                    <a:p>
                      <a:pPr marL="163309" marR="0" indent="-163309" algn="ctr" defTabSz="914373" rtl="0" eaLnBrk="1" fontAlgn="auto" latinLnBrk="0" hangingPunct="1">
                        <a:lnSpc>
                          <a:spcPct val="100000"/>
                        </a:lnSpc>
                        <a:spcBef>
                          <a:spcPts val="0"/>
                        </a:spcBef>
                        <a:spcAft>
                          <a:spcPts val="0"/>
                        </a:spcAft>
                        <a:buClrTx/>
                        <a:buSzTx/>
                        <a:buFont typeface="Arial" pitchFamily="34" charset="0"/>
                        <a:buNone/>
                        <a:tabLst/>
                        <a:defRPr/>
                      </a:pPr>
                      <a:r>
                        <a:rPr kumimoji="0" lang="en-US" sz="2000" b="1" i="0" u="none" strike="noStrike" kern="1200" dirty="0" smtClean="0">
                          <a:solidFill>
                            <a:srgbClr val="3399FF"/>
                          </a:solidFill>
                          <a:latin typeface="Calibri"/>
                          <a:ea typeface="+mn-ea"/>
                          <a:cs typeface="+mn-cs"/>
                        </a:rPr>
                        <a:t>√</a:t>
                      </a:r>
                    </a:p>
                  </a:txBody>
                  <a:tcPr marL="68252" marR="68252" marT="0" marB="0" anchor="ctr"/>
                </a:tc>
                <a:tc>
                  <a:txBody>
                    <a:bodyPr/>
                    <a:lstStyle/>
                    <a:p>
                      <a:pPr marL="53975" marR="0" indent="-53975" algn="ctr" defTabSz="914400" rtl="0" eaLnBrk="1" fontAlgn="auto" latinLnBrk="0" hangingPunct="1">
                        <a:lnSpc>
                          <a:spcPct val="100000"/>
                        </a:lnSpc>
                        <a:spcBef>
                          <a:spcPts val="0"/>
                        </a:spcBef>
                        <a:spcAft>
                          <a:spcPts val="0"/>
                        </a:spcAft>
                        <a:buClrTx/>
                        <a:buSzTx/>
                        <a:buFont typeface="Arial" pitchFamily="34" charset="0"/>
                        <a:buNone/>
                        <a:tabLst/>
                        <a:defRPr/>
                      </a:pPr>
                      <a:r>
                        <a:rPr lang="en-US" altLang="zh-TW" sz="2000" b="1" i="0" u="none" strike="noStrike" dirty="0" smtClean="0">
                          <a:solidFill>
                            <a:schemeClr val="tx1"/>
                          </a:solidFill>
                          <a:latin typeface="Calibri"/>
                        </a:rPr>
                        <a:t>-</a:t>
                      </a:r>
                      <a:endParaRPr lang="en-US" sz="2000" b="1" i="0" u="none" strike="noStrike" dirty="0" smtClean="0">
                        <a:solidFill>
                          <a:schemeClr val="tx1"/>
                        </a:solidFill>
                        <a:latin typeface="Calibri"/>
                      </a:endParaRPr>
                    </a:p>
                  </a:txBody>
                  <a:tcPr marL="68252" marR="68252" marT="0" marB="0" anchor="ctr"/>
                </a:tc>
                <a:tc>
                  <a:txBody>
                    <a:bodyPr/>
                    <a:lstStyle/>
                    <a:p>
                      <a:pPr marL="53975" marR="0" indent="-53975" algn="ctr" defTabSz="914400" rtl="0" eaLnBrk="1" fontAlgn="auto" latinLnBrk="0" hangingPunct="1">
                        <a:lnSpc>
                          <a:spcPct val="100000"/>
                        </a:lnSpc>
                        <a:spcBef>
                          <a:spcPts val="0"/>
                        </a:spcBef>
                        <a:spcAft>
                          <a:spcPts val="0"/>
                        </a:spcAft>
                        <a:buClrTx/>
                        <a:buSzTx/>
                        <a:buFont typeface="Arial" pitchFamily="34" charset="0"/>
                        <a:buNone/>
                        <a:tabLst/>
                        <a:defRPr/>
                      </a:pPr>
                      <a:r>
                        <a:rPr lang="en-US" altLang="zh-TW" sz="2000" b="1" i="0" u="none" strike="noStrike" dirty="0" smtClean="0">
                          <a:solidFill>
                            <a:schemeClr val="tx1"/>
                          </a:solidFill>
                          <a:latin typeface="Calibri"/>
                        </a:rPr>
                        <a:t>-</a:t>
                      </a:r>
                      <a:endParaRPr lang="en-US" sz="2000" b="1" i="0" u="none" strike="noStrike" dirty="0" smtClean="0">
                        <a:solidFill>
                          <a:schemeClr val="tx1"/>
                        </a:solidFill>
                        <a:latin typeface="Calibri"/>
                      </a:endParaRPr>
                    </a:p>
                  </a:txBody>
                  <a:tcPr marL="68252" marR="68252" marT="0" marB="0" anchor="ctr"/>
                </a:tc>
                <a:tc>
                  <a:txBody>
                    <a:bodyPr/>
                    <a:lstStyle/>
                    <a:p>
                      <a:pPr marL="163309" marR="0" indent="-163309" algn="ctr" defTabSz="914373" rtl="0" eaLnBrk="1" fontAlgn="auto" latinLnBrk="0" hangingPunct="1">
                        <a:lnSpc>
                          <a:spcPct val="100000"/>
                        </a:lnSpc>
                        <a:spcBef>
                          <a:spcPts val="0"/>
                        </a:spcBef>
                        <a:spcAft>
                          <a:spcPts val="0"/>
                        </a:spcAft>
                        <a:buClrTx/>
                        <a:buSzTx/>
                        <a:buFont typeface="Arial" pitchFamily="34" charset="0"/>
                        <a:buNone/>
                        <a:tabLst/>
                        <a:defRPr/>
                      </a:pPr>
                      <a:r>
                        <a:rPr kumimoji="0" lang="en-US" sz="2000" b="1" i="0" u="none" strike="noStrike" kern="1200" dirty="0" smtClean="0">
                          <a:solidFill>
                            <a:srgbClr val="3399FF"/>
                          </a:solidFill>
                          <a:latin typeface="Calibri"/>
                          <a:ea typeface="+mn-ea"/>
                          <a:cs typeface="+mn-cs"/>
                        </a:rPr>
                        <a:t>√</a:t>
                      </a:r>
                      <a:endParaRPr kumimoji="0" lang="zh-TW" altLang="en-US" sz="2000" b="1" i="0" u="none" strike="noStrike" kern="1200" dirty="0" smtClean="0">
                        <a:solidFill>
                          <a:srgbClr val="3399FF"/>
                        </a:solidFill>
                        <a:latin typeface="Calibri"/>
                        <a:ea typeface="+mn-ea"/>
                        <a:cs typeface="+mn-cs"/>
                      </a:endParaRPr>
                    </a:p>
                  </a:txBody>
                  <a:tcPr marL="68252" marR="68252" marT="0" marB="0" anchor="ctr"/>
                </a:tc>
                <a:tc>
                  <a:txBody>
                    <a:bodyPr/>
                    <a:lstStyle/>
                    <a:p>
                      <a:pPr marL="163309" marR="0" indent="-163309" algn="ctr" defTabSz="914373" rtl="0" eaLnBrk="1" fontAlgn="auto" latinLnBrk="0" hangingPunct="1">
                        <a:lnSpc>
                          <a:spcPct val="100000"/>
                        </a:lnSpc>
                        <a:spcBef>
                          <a:spcPts val="0"/>
                        </a:spcBef>
                        <a:spcAft>
                          <a:spcPts val="0"/>
                        </a:spcAft>
                        <a:buClrTx/>
                        <a:buSzTx/>
                        <a:buFont typeface="Arial" pitchFamily="34" charset="0"/>
                        <a:buNone/>
                        <a:tabLst/>
                        <a:defRPr/>
                      </a:pPr>
                      <a:r>
                        <a:rPr kumimoji="0" lang="en-US" sz="2000" b="1" i="0" u="none" strike="noStrike" kern="1200" dirty="0" smtClean="0">
                          <a:solidFill>
                            <a:srgbClr val="3399FF"/>
                          </a:solidFill>
                          <a:latin typeface="Calibri"/>
                          <a:ea typeface="+mn-ea"/>
                          <a:cs typeface="+mn-cs"/>
                        </a:rPr>
                        <a:t>√</a:t>
                      </a:r>
                    </a:p>
                  </a:txBody>
                  <a:tcPr marL="68252" marR="68252" marT="0" marB="0" anchor="ctr"/>
                </a:tc>
                <a:tc>
                  <a:txBody>
                    <a:bodyPr/>
                    <a:lstStyle/>
                    <a:p>
                      <a:pPr marL="163309" marR="0" indent="-163309" algn="ctr" defTabSz="914373" rtl="0" eaLnBrk="1" fontAlgn="auto" latinLnBrk="0" hangingPunct="1">
                        <a:lnSpc>
                          <a:spcPct val="100000"/>
                        </a:lnSpc>
                        <a:spcBef>
                          <a:spcPts val="0"/>
                        </a:spcBef>
                        <a:spcAft>
                          <a:spcPts val="0"/>
                        </a:spcAft>
                        <a:buClrTx/>
                        <a:buSzTx/>
                        <a:buFont typeface="Arial" pitchFamily="34" charset="0"/>
                        <a:buNone/>
                        <a:tabLst/>
                        <a:defRPr/>
                      </a:pPr>
                      <a:r>
                        <a:rPr kumimoji="0" lang="en-US" sz="2000" b="1" i="0" u="none" strike="noStrike" kern="1200" dirty="0" smtClean="0">
                          <a:solidFill>
                            <a:srgbClr val="3399FF"/>
                          </a:solidFill>
                          <a:latin typeface="Calibri"/>
                          <a:ea typeface="+mn-ea"/>
                          <a:cs typeface="+mn-cs"/>
                        </a:rPr>
                        <a:t>√</a:t>
                      </a:r>
                    </a:p>
                  </a:txBody>
                  <a:tcPr marL="68252" marR="68252"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zh-TW" altLang="en-US" sz="1200" b="0" dirty="0" smtClean="0">
                          <a:solidFill>
                            <a:schemeClr val="tx1"/>
                          </a:solidFill>
                          <a:latin typeface="Calibri" pitchFamily="34" charset="0"/>
                          <a:ea typeface="華康儷中黑" pitchFamily="49" charset="-120"/>
                          <a:cs typeface="Times New Roman"/>
                        </a:rPr>
                        <a:t>提升至</a:t>
                      </a:r>
                      <a:endParaRPr lang="en-US" altLang="zh-TW" sz="1200" b="0" dirty="0" smtClean="0">
                        <a:solidFill>
                          <a:schemeClr val="tx1"/>
                        </a:solidFill>
                        <a:latin typeface="Calibri" pitchFamily="34" charset="0"/>
                        <a:ea typeface="華康儷中黑" pitchFamily="49" charset="-120"/>
                        <a:cs typeface="Times New Roman"/>
                      </a:endParaRPr>
                    </a:p>
                    <a:p>
                      <a:pPr marL="0" marR="0" indent="0" algn="ctr" defTabSz="914400" rtl="0" eaLnBrk="1" fontAlgn="auto" latinLnBrk="0" hangingPunct="1">
                        <a:lnSpc>
                          <a:spcPct val="115000"/>
                        </a:lnSpc>
                        <a:spcBef>
                          <a:spcPts val="0"/>
                        </a:spcBef>
                        <a:spcAft>
                          <a:spcPts val="0"/>
                        </a:spcAft>
                        <a:buClrTx/>
                        <a:buSzTx/>
                        <a:buFontTx/>
                        <a:buNone/>
                        <a:tabLst/>
                        <a:defRPr/>
                      </a:pPr>
                      <a:r>
                        <a:rPr lang="zh-TW" altLang="en-US" sz="1200" b="0" dirty="0" smtClean="0">
                          <a:solidFill>
                            <a:schemeClr val="tx1"/>
                          </a:solidFill>
                          <a:latin typeface="Calibri" pitchFamily="34" charset="0"/>
                          <a:ea typeface="華康儷中黑" pitchFamily="49" charset="-120"/>
                          <a:cs typeface="Times New Roman"/>
                        </a:rPr>
                        <a:t>理想健康</a:t>
                      </a:r>
                      <a:endParaRPr lang="en-US" altLang="zh-TW" sz="1200" b="0" dirty="0" smtClean="0">
                        <a:solidFill>
                          <a:schemeClr val="tx1"/>
                        </a:solidFill>
                        <a:latin typeface="Calibri" pitchFamily="34" charset="0"/>
                        <a:ea typeface="華康儷中黑" pitchFamily="49" charset="-120"/>
                        <a:cs typeface="Times New Roman"/>
                      </a:endParaRPr>
                    </a:p>
                    <a:p>
                      <a:pPr marL="0" marR="0" indent="0" algn="ctr" defTabSz="914400" rtl="0" eaLnBrk="1" fontAlgn="auto" latinLnBrk="0" hangingPunct="1">
                        <a:lnSpc>
                          <a:spcPct val="115000"/>
                        </a:lnSpc>
                        <a:spcBef>
                          <a:spcPts val="0"/>
                        </a:spcBef>
                        <a:spcAft>
                          <a:spcPts val="0"/>
                        </a:spcAft>
                        <a:buClrTx/>
                        <a:buSzTx/>
                        <a:buFontTx/>
                        <a:buNone/>
                        <a:tabLst/>
                        <a:defRPr/>
                      </a:pPr>
                      <a:r>
                        <a:rPr lang="en-US" altLang="zh-TW" sz="1200" b="0" dirty="0" smtClean="0">
                          <a:solidFill>
                            <a:schemeClr val="tx1"/>
                          </a:solidFill>
                          <a:latin typeface="Calibri" pitchFamily="34" charset="0"/>
                          <a:ea typeface="華康儷中黑" pitchFamily="49" charset="-120"/>
                          <a:cs typeface="Times New Roman"/>
                        </a:rPr>
                        <a:t>Achieve</a:t>
                      </a:r>
                    </a:p>
                    <a:p>
                      <a:pPr marL="0" marR="0" indent="0" algn="ctr" defTabSz="914400" rtl="0" eaLnBrk="1" fontAlgn="auto" latinLnBrk="0" hangingPunct="1">
                        <a:lnSpc>
                          <a:spcPct val="115000"/>
                        </a:lnSpc>
                        <a:spcBef>
                          <a:spcPts val="0"/>
                        </a:spcBef>
                        <a:spcAft>
                          <a:spcPts val="0"/>
                        </a:spcAft>
                        <a:buClrTx/>
                        <a:buSzTx/>
                        <a:buFontTx/>
                        <a:buNone/>
                        <a:tabLst/>
                        <a:defRPr/>
                      </a:pPr>
                      <a:r>
                        <a:rPr lang="en-US" altLang="zh-TW" sz="1200" b="0" dirty="0" smtClean="0">
                          <a:solidFill>
                            <a:schemeClr val="tx1"/>
                          </a:solidFill>
                          <a:latin typeface="Calibri" pitchFamily="34" charset="0"/>
                          <a:ea typeface="華康儷中黑" pitchFamily="49" charset="-120"/>
                          <a:cs typeface="Times New Roman"/>
                        </a:rPr>
                        <a:t>Optimal Health</a:t>
                      </a:r>
                    </a:p>
                  </a:txBody>
                  <a:tcPr marL="68252" marR="68252" marT="0" marB="0" anchor="ct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9" name="Group 12"/>
          <p:cNvGrpSpPr/>
          <p:nvPr/>
        </p:nvGrpSpPr>
        <p:grpSpPr>
          <a:xfrm>
            <a:off x="304800" y="1600200"/>
            <a:ext cx="4198585" cy="2835654"/>
            <a:chOff x="1668464" y="-911522"/>
            <a:chExt cx="4198585" cy="2835654"/>
          </a:xfrm>
        </p:grpSpPr>
        <p:sp>
          <p:nvSpPr>
            <p:cNvPr id="10" name="Rectangle 9"/>
            <p:cNvSpPr/>
            <p:nvPr/>
          </p:nvSpPr>
          <p:spPr>
            <a:xfrm>
              <a:off x="1668464" y="993478"/>
              <a:ext cx="4198585" cy="584775"/>
            </a:xfrm>
            <a:prstGeom prst="rect">
              <a:avLst/>
            </a:prstGeom>
            <a:noFill/>
            <a:ln>
              <a:noFill/>
            </a:ln>
          </p:spPr>
          <p:txBody>
            <a:bodyPr wrap="none" lIns="91440" tIns="45720" rIns="91440" bIns="45720">
              <a:spAutoFit/>
              <a:scene3d>
                <a:camera prst="orthographicFront"/>
                <a:lightRig rig="threePt" dir="t"/>
              </a:scene3d>
              <a:sp3d>
                <a:bevelB w="38100" h="38100"/>
              </a:sp3d>
            </a:bodyPr>
            <a:lstStyle/>
            <a:p>
              <a:pPr algn="ctr"/>
              <a:r>
                <a:rPr lang="en-US" sz="3200" b="1" kern="0" spc="-100" dirty="0" smtClean="0">
                  <a:ln w="11430" cmpd="sng">
                    <a:solidFill>
                      <a:prstClr val="black"/>
                    </a:solidFill>
                    <a:prstDash val="solid"/>
                    <a:miter lim="800000"/>
                  </a:ln>
                  <a:gradFill flip="none" rotWithShape="1">
                    <a:gsLst>
                      <a:gs pos="10000">
                        <a:srgbClr val="FF0000"/>
                      </a:gs>
                      <a:gs pos="10000">
                        <a:srgbClr val="FF9933"/>
                      </a:gs>
                      <a:gs pos="75000">
                        <a:srgbClr val="FFCC00"/>
                      </a:gs>
                    </a:gsLst>
                    <a:lin ang="0" scaled="1"/>
                    <a:tileRect/>
                  </a:gradFill>
                  <a:effectLst>
                    <a:glow rad="63500">
                      <a:srgbClr val="4F81BD">
                        <a:satMod val="175000"/>
                        <a:alpha val="40000"/>
                      </a:srgbClr>
                    </a:glow>
                  </a:effectLst>
                  <a:latin typeface="Arial Black" pitchFamily="34" charset="0"/>
                </a:rPr>
                <a:t>CHAMPION BLEND</a:t>
              </a:r>
              <a:endParaRPr lang="en-US" sz="3200" b="1" kern="0" spc="-100" dirty="0">
                <a:ln w="11430" cmpd="sng">
                  <a:solidFill>
                    <a:prstClr val="black"/>
                  </a:solidFill>
                  <a:prstDash val="solid"/>
                  <a:miter lim="800000"/>
                </a:ln>
                <a:gradFill flip="none" rotWithShape="1">
                  <a:gsLst>
                    <a:gs pos="10000">
                      <a:srgbClr val="FF0000"/>
                    </a:gs>
                    <a:gs pos="10000">
                      <a:srgbClr val="FF9933"/>
                    </a:gs>
                    <a:gs pos="75000">
                      <a:srgbClr val="FFCC00"/>
                    </a:gs>
                  </a:gsLst>
                  <a:lin ang="0" scaled="1"/>
                  <a:tileRect/>
                </a:gradFill>
                <a:effectLst>
                  <a:glow rad="63500">
                    <a:srgbClr val="4F81BD">
                      <a:satMod val="175000"/>
                      <a:alpha val="40000"/>
                    </a:srgbClr>
                  </a:glow>
                </a:effectLst>
                <a:latin typeface="Arial Black" pitchFamily="34" charset="0"/>
              </a:endParaRPr>
            </a:p>
          </p:txBody>
        </p:sp>
        <p:sp>
          <p:nvSpPr>
            <p:cNvPr id="11" name="Rectangle 10"/>
            <p:cNvSpPr/>
            <p:nvPr/>
          </p:nvSpPr>
          <p:spPr>
            <a:xfrm rot="20836087">
              <a:off x="4911512" y="1339357"/>
              <a:ext cx="785793" cy="584775"/>
            </a:xfrm>
            <a:prstGeom prst="rect">
              <a:avLst/>
            </a:prstGeom>
          </p:spPr>
          <p:txBody>
            <a:bodyPr wrap="none">
              <a:spAutoFit/>
            </a:bodyPr>
            <a:lstStyle/>
            <a:p>
              <a:pPr algn="ctr"/>
              <a:r>
                <a:rPr lang="en-US" sz="3200" b="1" dirty="0" smtClean="0">
                  <a:solidFill>
                    <a:prstClr val="white"/>
                  </a:solidFill>
                  <a:latin typeface="Monotype Corsiva" pitchFamily="66" charset="0"/>
                </a:rPr>
                <a:t>plus</a:t>
              </a:r>
              <a:endParaRPr lang="en-US" sz="3200" b="1" dirty="0">
                <a:solidFill>
                  <a:prstClr val="white"/>
                </a:solidFill>
                <a:latin typeface="Monotype Corsiva" pitchFamily="66" charset="0"/>
              </a:endParaRPr>
            </a:p>
          </p:txBody>
        </p:sp>
        <p:sp>
          <p:nvSpPr>
            <p:cNvPr id="12" name="Rectangle 11"/>
            <p:cNvSpPr/>
            <p:nvPr/>
          </p:nvSpPr>
          <p:spPr>
            <a:xfrm>
              <a:off x="1751341" y="-911522"/>
              <a:ext cx="4063933" cy="1877437"/>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zh-TW" sz="5800" b="1" dirty="0" smtClean="0">
                  <a:ln w="11430"/>
                  <a:solidFill>
                    <a:srgbClr val="FF3300"/>
                  </a:solidFill>
                  <a:effectLst>
                    <a:glow rad="63500">
                      <a:srgbClr val="4F81BD">
                        <a:satMod val="175000"/>
                        <a:alpha val="40000"/>
                      </a:srgbClr>
                    </a:glow>
                    <a:outerShdw blurRad="80000" dist="40000" dir="5040000" algn="tl">
                      <a:srgbClr val="000000">
                        <a:alpha val="30000"/>
                      </a:srgbClr>
                    </a:outerShdw>
                  </a:effectLst>
                  <a:latin typeface="Arial Black" pitchFamily="34" charset="0"/>
                  <a:ea typeface="華康儷中黑" pitchFamily="49" charset="-120"/>
                </a:rPr>
                <a:t>Isotonix</a:t>
              </a:r>
              <a:r>
                <a:rPr lang="en-US" altLang="zh-TW" sz="5800" b="1" baseline="30000" dirty="0" smtClean="0">
                  <a:ln w="11430"/>
                  <a:solidFill>
                    <a:srgbClr val="FF3300"/>
                  </a:solidFill>
                  <a:effectLst>
                    <a:glow rad="63500">
                      <a:srgbClr val="4F81BD">
                        <a:satMod val="175000"/>
                        <a:alpha val="40000"/>
                      </a:srgbClr>
                    </a:glow>
                    <a:outerShdw blurRad="80000" dist="40000" dir="5040000" algn="tl">
                      <a:srgbClr val="000000">
                        <a:alpha val="30000"/>
                      </a:srgbClr>
                    </a:outerShdw>
                  </a:effectLst>
                  <a:ea typeface="華康儷中黑" pitchFamily="49" charset="-120"/>
                </a:rPr>
                <a:t>®</a:t>
              </a:r>
              <a:r>
                <a:rPr lang="en-US" altLang="zh-TW" sz="5800" b="1" dirty="0" smtClean="0">
                  <a:ln w="11430"/>
                  <a:solidFill>
                    <a:srgbClr val="FF3300"/>
                  </a:solidFill>
                  <a:effectLst>
                    <a:glow rad="63500">
                      <a:srgbClr val="4F81BD">
                        <a:satMod val="175000"/>
                        <a:alpha val="40000"/>
                      </a:srgbClr>
                    </a:glow>
                    <a:outerShdw blurRad="80000" dist="40000" dir="5040000" algn="tl">
                      <a:srgbClr val="000000">
                        <a:alpha val="30000"/>
                      </a:srgbClr>
                    </a:outerShdw>
                  </a:effectLst>
                  <a:ea typeface="華康儷中黑" pitchFamily="49" charset="-120"/>
                </a:rPr>
                <a:t> </a:t>
              </a:r>
            </a:p>
            <a:p>
              <a:pPr algn="ctr"/>
              <a:r>
                <a:rPr lang="zh-TW" altLang="en-US" sz="5800" b="1" dirty="0" smtClean="0">
                  <a:ln w="11430"/>
                  <a:solidFill>
                    <a:srgbClr val="FF3300"/>
                  </a:solidFill>
                  <a:effectLst>
                    <a:glow rad="63500">
                      <a:srgbClr val="4F81BD">
                        <a:satMod val="175000"/>
                        <a:alpha val="40000"/>
                      </a:srgbClr>
                    </a:glow>
                    <a:outerShdw blurRad="80000" dist="40000" dir="5040000" algn="tl">
                      <a:srgbClr val="000000">
                        <a:alpha val="30000"/>
                      </a:srgbClr>
                    </a:outerShdw>
                  </a:effectLst>
                  <a:latin typeface="華康儷中黑" pitchFamily="49" charset="-120"/>
                  <a:ea typeface="華康儷中黑" pitchFamily="49" charset="-120"/>
                </a:rPr>
                <a:t>健將配方</a:t>
              </a:r>
              <a:endParaRPr lang="en-US" sz="5800" b="1" dirty="0">
                <a:ln w="11430"/>
                <a:solidFill>
                  <a:srgbClr val="FF3300"/>
                </a:solidFill>
                <a:effectLst>
                  <a:glow rad="63500">
                    <a:srgbClr val="4F81BD">
                      <a:satMod val="175000"/>
                      <a:alpha val="40000"/>
                    </a:srgbClr>
                  </a:glow>
                  <a:outerShdw blurRad="80000" dist="40000" dir="5040000" algn="tl">
                    <a:srgbClr val="000000">
                      <a:alpha val="30000"/>
                    </a:srgbClr>
                  </a:outerShdw>
                </a:effectLst>
              </a:endParaRPr>
            </a:p>
          </p:txBody>
        </p:sp>
      </p:grpSp>
      <p:pic>
        <p:nvPicPr>
          <p:cNvPr id="13" name="Picture 2" descr="\\172.20.1.31\share_between_dept\Product_SC\Communications\Graphics\Products Image\Carmelo.png"/>
          <p:cNvPicPr>
            <a:picLocks noChangeAspect="1" noChangeArrowheads="1"/>
          </p:cNvPicPr>
          <p:nvPr/>
        </p:nvPicPr>
        <p:blipFill>
          <a:blip r:embed="rId3" cstate="print"/>
          <a:srcRect/>
          <a:stretch>
            <a:fillRect/>
          </a:stretch>
        </p:blipFill>
        <p:spPr bwMode="auto">
          <a:xfrm>
            <a:off x="4419600" y="0"/>
            <a:ext cx="4643476" cy="6477000"/>
          </a:xfrm>
          <a:prstGeom prst="rect">
            <a:avLst/>
          </a:prstGeom>
          <a:noFill/>
        </p:spPr>
      </p:pic>
      <p:pic>
        <p:nvPicPr>
          <p:cNvPr id="14" name="Picture 3" descr="\\172.20.1.31\share_between_dept\Product_SC\Communications\Graphics\Products Image\Isotonix\ChampionBlend_PNG.png"/>
          <p:cNvPicPr>
            <a:picLocks noChangeAspect="1" noChangeArrowheads="1"/>
          </p:cNvPicPr>
          <p:nvPr/>
        </p:nvPicPr>
        <p:blipFill>
          <a:blip r:embed="rId4" cstate="print"/>
          <a:srcRect/>
          <a:stretch>
            <a:fillRect/>
          </a:stretch>
        </p:blipFill>
        <p:spPr bwMode="auto">
          <a:xfrm>
            <a:off x="3346340" y="3028464"/>
            <a:ext cx="2902060" cy="3981936"/>
          </a:xfrm>
          <a:prstGeom prst="rect">
            <a:avLst/>
          </a:prstGeom>
          <a:noFill/>
        </p:spPr>
      </p:pic>
      <p:sp>
        <p:nvSpPr>
          <p:cNvPr id="16" name="TextBox 15"/>
          <p:cNvSpPr txBox="1"/>
          <p:nvPr/>
        </p:nvSpPr>
        <p:spPr>
          <a:xfrm>
            <a:off x="6324600" y="5969169"/>
            <a:ext cx="2819400" cy="492443"/>
          </a:xfrm>
          <a:prstGeom prst="rect">
            <a:avLst/>
          </a:prstGeom>
          <a:noFill/>
        </p:spPr>
        <p:txBody>
          <a:bodyPr wrap="square" rtlCol="0">
            <a:spAutoFit/>
          </a:bodyPr>
          <a:lstStyle/>
          <a:p>
            <a:r>
              <a:rPr lang="zh-TW" altLang="en-US" sz="1400" dirty="0" smtClean="0">
                <a:solidFill>
                  <a:schemeClr val="bg1"/>
                </a:solidFill>
                <a:latin typeface="Corbel" pitchFamily="34" charset="0"/>
                <a:ea typeface="華康儷中黑" pitchFamily="49" charset="-120"/>
                <a:cs typeface="Arial" pitchFamily="34" charset="0"/>
              </a:rPr>
              <a:t>籃球巨星</a:t>
            </a:r>
            <a:r>
              <a:rPr lang="en-US" altLang="zh-TW" sz="1400" dirty="0" smtClean="0">
                <a:solidFill>
                  <a:schemeClr val="bg1"/>
                </a:solidFill>
                <a:latin typeface="Corbel" pitchFamily="34" charset="0"/>
                <a:cs typeface="Arial" pitchFamily="34" charset="0"/>
              </a:rPr>
              <a:t>Carmelo Anthony</a:t>
            </a:r>
          </a:p>
          <a:p>
            <a:r>
              <a:rPr lang="en-US" altLang="zh-TW" sz="1200" dirty="0" smtClean="0">
                <a:solidFill>
                  <a:schemeClr val="bg1"/>
                </a:solidFill>
                <a:latin typeface="Corbel" pitchFamily="34" charset="0"/>
                <a:cs typeface="Arial" pitchFamily="34" charset="0"/>
              </a:rPr>
              <a:t>Basketball Superstar Carmelo Anthony</a:t>
            </a:r>
            <a:endParaRPr lang="zh-TW" altLang="en-US" sz="1200" dirty="0">
              <a:solidFill>
                <a:schemeClr val="bg1"/>
              </a:solidFill>
              <a:latin typeface="Corbe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Flow">
  <a:themeElements>
    <a:clrScheme name="Custom 12">
      <a:dk1>
        <a:srgbClr val="3333CC"/>
      </a:dk1>
      <a:lt1>
        <a:srgbClr val="FFFFFF"/>
      </a:lt1>
      <a:dk2>
        <a:srgbClr val="6699FF"/>
      </a:dk2>
      <a:lt2>
        <a:srgbClr val="99CCFF"/>
      </a:lt2>
      <a:accent1>
        <a:srgbClr val="DCE8F6"/>
      </a:accent1>
      <a:accent2>
        <a:srgbClr val="6699FF"/>
      </a:accent2>
      <a:accent3>
        <a:srgbClr val="66CCFF"/>
      </a:accent3>
      <a:accent4>
        <a:srgbClr val="99CCFF"/>
      </a:accent4>
      <a:accent5>
        <a:srgbClr val="FF99FF"/>
      </a:accent5>
      <a:accent6>
        <a:srgbClr val="CB00CC"/>
      </a:accent6>
      <a:hlink>
        <a:srgbClr val="FFCCFF"/>
      </a:hlink>
      <a:folHlink>
        <a:srgbClr val="CCFFFF"/>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2_Flow">
  <a:themeElements>
    <a:clrScheme name="Custom 12">
      <a:dk1>
        <a:srgbClr val="3333CC"/>
      </a:dk1>
      <a:lt1>
        <a:srgbClr val="FFFFFF"/>
      </a:lt1>
      <a:dk2>
        <a:srgbClr val="6699FF"/>
      </a:dk2>
      <a:lt2>
        <a:srgbClr val="99CCFF"/>
      </a:lt2>
      <a:accent1>
        <a:srgbClr val="DCE8F6"/>
      </a:accent1>
      <a:accent2>
        <a:srgbClr val="6699FF"/>
      </a:accent2>
      <a:accent3>
        <a:srgbClr val="66CCFF"/>
      </a:accent3>
      <a:accent4>
        <a:srgbClr val="99CCFF"/>
      </a:accent4>
      <a:accent5>
        <a:srgbClr val="FF99FF"/>
      </a:accent5>
      <a:accent6>
        <a:srgbClr val="CB00CC"/>
      </a:accent6>
      <a:hlink>
        <a:srgbClr val="FFCCFF"/>
      </a:hlink>
      <a:folHlink>
        <a:srgbClr val="CCFFFF"/>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69</TotalTime>
  <Words>1082</Words>
  <Application>Microsoft Office PowerPoint</Application>
  <PresentationFormat>On-screen Show (4:3)</PresentationFormat>
  <Paragraphs>266</Paragraphs>
  <Slides>17</Slides>
  <Notes>2</Notes>
  <HiddenSlides>1</HiddenSlides>
  <MMClips>0</MMClips>
  <ScaleCrop>false</ScaleCrop>
  <HeadingPairs>
    <vt:vector size="4" baseType="variant">
      <vt:variant>
        <vt:lpstr>Theme</vt:lpstr>
      </vt:variant>
      <vt:variant>
        <vt:i4>5</vt:i4>
      </vt:variant>
      <vt:variant>
        <vt:lpstr>Slide Titles</vt:lpstr>
      </vt:variant>
      <vt:variant>
        <vt:i4>17</vt:i4>
      </vt:variant>
    </vt:vector>
  </HeadingPairs>
  <TitlesOfParts>
    <vt:vector size="22" baseType="lpstr">
      <vt:lpstr>Flow</vt:lpstr>
      <vt:lpstr>8_Custom Design</vt:lpstr>
      <vt:lpstr>Office Theme</vt:lpstr>
      <vt:lpstr>1_Flow</vt:lpstr>
      <vt:lpstr>2_Flow</vt:lpstr>
      <vt:lpstr>Slide 1</vt:lpstr>
      <vt:lpstr>Slide 2</vt:lpstr>
      <vt:lpstr>Slide 3</vt:lpstr>
      <vt:lpstr>Slide 4</vt:lpstr>
      <vt:lpstr>Slide 5</vt:lpstr>
      <vt:lpstr>Slide 6</vt:lpstr>
      <vt:lpstr>Isotonix®基本營養組合 Isotonix® Daily Essentials Kit </vt:lpstr>
      <vt:lpstr>Slide 8</vt:lpstr>
      <vt:lpstr>Slide 9</vt:lpstr>
      <vt:lpstr>主要成份 Key Ingredients</vt:lpstr>
      <vt:lpstr>Slide 11</vt:lpstr>
      <vt:lpstr>Slide 12</vt:lpstr>
      <vt:lpstr>Slide 13</vt:lpstr>
      <vt:lpstr>Slide 14</vt:lpstr>
      <vt:lpstr>Slide 15</vt:lpstr>
      <vt:lpstr>Slide 16</vt:lpstr>
      <vt:lpstr>Slide 17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dc:creator>
  <cp:lastModifiedBy> </cp:lastModifiedBy>
  <cp:revision>24</cp:revision>
  <dcterms:created xsi:type="dcterms:W3CDTF">2013-04-23T09:46:32Z</dcterms:created>
  <dcterms:modified xsi:type="dcterms:W3CDTF">2013-04-25T14:56:02Z</dcterms:modified>
</cp:coreProperties>
</file>